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7" r:id="rId3"/>
    <p:sldMasterId id="2147483679" r:id="rId4"/>
    <p:sldMasterId id="2147483681" r:id="rId5"/>
  </p:sldMasterIdLst>
  <p:notesMasterIdLst>
    <p:notesMasterId r:id="rId23"/>
  </p:notesMasterIdLst>
  <p:sldIdLst>
    <p:sldId id="256" r:id="rId6"/>
    <p:sldId id="257" r:id="rId7"/>
    <p:sldId id="290"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9144000" cy="5148263"/>
  <p:notesSz cx="7010400" cy="9296400"/>
  <p:embeddedFontLst>
    <p:embeddedFont>
      <p:font typeface="Calibri" panose="020F0502020204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AG+75zt2BTTrF8DBSkcwR3pt9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3D9198-7716-43AB-B2E0-38EF4A1C6E87}">
  <a:tblStyle styleId="{F33D9198-7716-43AB-B2E0-38EF4A1C6E8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91" autoAdjust="0"/>
    <p:restoredTop sz="94660"/>
  </p:normalViewPr>
  <p:slideViewPr>
    <p:cSldViewPr snapToGrid="0">
      <p:cViewPr varScale="1">
        <p:scale>
          <a:sx n="113" d="100"/>
          <a:sy n="113" d="100"/>
        </p:scale>
        <p:origin x="84" y="354"/>
      </p:cViewPr>
      <p:guideLst>
        <p:guide orient="horz" pos="162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921-4327-A9F1-B42DF0F6724C}"/>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921-4327-A9F1-B42DF0F6724C}"/>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8921-4327-A9F1-B42DF0F6724C}"/>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8921-4327-A9F1-B42DF0F6724C}"/>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8921-4327-A9F1-B42DF0F6724C}"/>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8921-4327-A9F1-B42DF0F6724C}"/>
              </c:ext>
            </c:extLst>
          </c:dPt>
          <c:dPt>
            <c:idx val="6"/>
            <c:bubble3D val="0"/>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8921-4327-A9F1-B42DF0F6724C}"/>
              </c:ext>
            </c:extLst>
          </c:dPt>
          <c:dLbls>
            <c:dLbl>
              <c:idx val="0"/>
              <c:layout>
                <c:manualLayout>
                  <c:x val="2.4102081487809048E-2"/>
                  <c:y val="-7.341827693085009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21-4327-A9F1-B42DF0F6724C}"/>
                </c:ext>
              </c:extLst>
            </c:dLbl>
            <c:dLbl>
              <c:idx val="1"/>
              <c:layout>
                <c:manualLayout>
                  <c:x val="4.8204162975618095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21-4327-A9F1-B42DF0F6724C}"/>
                </c:ext>
              </c:extLst>
            </c:dLbl>
            <c:dLbl>
              <c:idx val="2"/>
              <c:layout>
                <c:manualLayout>
                  <c:x val="0.17139257946886435"/>
                  <c:y val="-0.1798747784805827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21-4327-A9F1-B42DF0F6724C}"/>
                </c:ext>
              </c:extLst>
            </c:dLbl>
            <c:dLbl>
              <c:idx val="3"/>
              <c:layout>
                <c:manualLayout>
                  <c:x val="-4.2848144867216088E-2"/>
                  <c:y val="4.40509661585100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21-4327-A9F1-B42DF0F6724C}"/>
                </c:ext>
              </c:extLst>
            </c:dLbl>
            <c:dLbl>
              <c:idx val="4"/>
              <c:layout>
                <c:manualLayout>
                  <c:x val="-2.6881728365956897E-2"/>
                  <c:y val="2.107422501083208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21-4327-A9F1-B42DF0F6724C}"/>
                </c:ext>
              </c:extLst>
            </c:dLbl>
            <c:dLbl>
              <c:idx val="5"/>
              <c:layout>
                <c:manualLayout>
                  <c:x val="-1.6108751628155751E-2"/>
                  <c:y val="-1.278085020098975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921-4327-A9F1-B42DF0F6724C}"/>
                </c:ext>
              </c:extLst>
            </c:dLbl>
            <c:dLbl>
              <c:idx val="6"/>
              <c:layout>
                <c:manualLayout>
                  <c:x val="4.9096265496103209E-17"/>
                  <c:y val="-1.101274153962751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921-4327-A9F1-B42DF0F672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Sheet1!$A$2:$A$8</c:f>
              <c:strCache>
                <c:ptCount val="7"/>
                <c:pt idx="0">
                  <c:v>American Indian</c:v>
                </c:pt>
                <c:pt idx="1">
                  <c:v>Asian</c:v>
                </c:pt>
                <c:pt idx="2">
                  <c:v>Black</c:v>
                </c:pt>
                <c:pt idx="3">
                  <c:v>Hispanic</c:v>
                </c:pt>
                <c:pt idx="4">
                  <c:v>Hawaiian/Pacific Isle</c:v>
                </c:pt>
                <c:pt idx="5">
                  <c:v>Two or More</c:v>
                </c:pt>
                <c:pt idx="6">
                  <c:v>White</c:v>
                </c:pt>
              </c:strCache>
            </c:strRef>
          </c:cat>
          <c:val>
            <c:numRef>
              <c:f>Sheet1!$B$2:$B$8</c:f>
              <c:numCache>
                <c:formatCode>0.0%</c:formatCode>
                <c:ptCount val="7"/>
                <c:pt idx="0">
                  <c:v>4.0000000000000001E-3</c:v>
                </c:pt>
                <c:pt idx="1">
                  <c:v>8.3000000000000004E-2</c:v>
                </c:pt>
                <c:pt idx="2">
                  <c:v>0.502</c:v>
                </c:pt>
                <c:pt idx="3">
                  <c:v>0.27900000000000003</c:v>
                </c:pt>
                <c:pt idx="4">
                  <c:v>1E-3</c:v>
                </c:pt>
                <c:pt idx="5">
                  <c:v>3.9E-2</c:v>
                </c:pt>
                <c:pt idx="6">
                  <c:v>9.1999999999999998E-2</c:v>
                </c:pt>
              </c:numCache>
            </c:numRef>
          </c:val>
          <c:extLst>
            <c:ext xmlns:c16="http://schemas.microsoft.com/office/drawing/2014/chart" uri="{C3380CC4-5D6E-409C-BE32-E72D297353CC}">
              <c16:uniqueId val="{0000000E-8921-4327-A9F1-B42DF0F6724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1.2408384205470873E-2"/>
          <c:y val="0.7675516602822513"/>
          <c:w val="0.97518303812822782"/>
          <c:h val="0.21207169263886938"/>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6" name="Google Shape;286;p1: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6995bcced2_0_140: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1" name="Google Shape;441;g16995bcced2_0_140: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6995bcced2_0_161: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3" name="Google Shape;463;g16995bcced2_0_161: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6995bcced2_0_176: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9" name="Google Shape;479;g16995bcced2_0_176: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6682044f52_0_360: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7" name="Google Shape;497;g16682044f52_0_360: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995bcced2_0_380: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8" name="Google Shape;508;g16995bcced2_0_380: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6682044f52_0_404: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4" name="Google Shape;534;g16682044f52_0_404: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6995bcced2_0_564: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5" name="Google Shape;545;g16995bcced2_0_564: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5" name="Google Shape;555;p4: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7" name="Google Shape;297;p2:notes"/>
          <p:cNvSpPr>
            <a:spLocks noGrp="1" noRot="1" noChangeAspect="1"/>
          </p:cNvSpPr>
          <p:nvPr>
            <p:ph type="sldImg" idx="2"/>
          </p:nvPr>
        </p:nvSpPr>
        <p:spPr>
          <a:xfrm>
            <a:off x="719138" y="1162050"/>
            <a:ext cx="557212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0975" y="909638"/>
            <a:ext cx="8074025" cy="4546600"/>
          </a:xfrm>
        </p:spPr>
      </p:sp>
      <p:sp>
        <p:nvSpPr>
          <p:cNvPr id="3" name="Notes Placeholder 2"/>
          <p:cNvSpPr>
            <a:spLocks noGrp="1"/>
          </p:cNvSpPr>
          <p:nvPr>
            <p:ph type="body" idx="1"/>
          </p:nvPr>
        </p:nvSpPr>
        <p:spPr/>
        <p:txBody>
          <a:bodyPr/>
          <a:lstStyle/>
          <a:p>
            <a:r>
              <a:rPr lang="en-US" dirty="0"/>
              <a:t>As of February 17, 2020</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©2017 Milwaukee Public Schools</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B1B7A-1E3B-7545-8989-5D87673898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02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6682044f52_0_166: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g16682044f52_0_166: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682044f52_0_174: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g16682044f52_0_174: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6682044f52_0_181: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g16682044f52_0_181: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6682044f52_0_211: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4" name="Google Shape;364;g16682044f52_0_211: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6682044f52_0_220: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4" name="Google Shape;374;g16682044f52_0_220: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6682044f52_0_328: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8" name="Google Shape;408;g16682044f52_0_328:notes"/>
          <p:cNvSpPr>
            <a:spLocks noGrp="1" noRot="1" noChangeAspect="1"/>
          </p:cNvSpPr>
          <p:nvPr>
            <p:ph type="sldImg" idx="2"/>
          </p:nvPr>
        </p:nvSpPr>
        <p:spPr>
          <a:xfrm>
            <a:off x="411163" y="696913"/>
            <a:ext cx="618966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
          <p:cNvSpPr txBox="1">
            <a:spLocks noGrp="1"/>
          </p:cNvSpPr>
          <p:nvPr>
            <p:ph type="ctrTitle"/>
          </p:nvPr>
        </p:nvSpPr>
        <p:spPr>
          <a:xfrm>
            <a:off x="685800" y="1599299"/>
            <a:ext cx="7772400" cy="110354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371600" y="2917349"/>
            <a:ext cx="6400800" cy="1315667"/>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6"/>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6"/>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6"/>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457200" y="206169"/>
            <a:ext cx="8229600" cy="85804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rot="5400000">
            <a:off x="2873192" y="-1214730"/>
            <a:ext cx="3397616"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7"/>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7"/>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7"/>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rot="5400000">
            <a:off x="6009345" y="774980"/>
            <a:ext cx="3297510"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rot="5400000">
            <a:off x="1818345" y="-1206220"/>
            <a:ext cx="3297510"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8"/>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8"/>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8"/>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8"/>
          <p:cNvSpPr txBox="1">
            <a:spLocks noGrp="1"/>
          </p:cNvSpPr>
          <p:nvPr>
            <p:ph type="title"/>
          </p:nvPr>
        </p:nvSpPr>
        <p:spPr>
          <a:xfrm>
            <a:off x="457200" y="206170"/>
            <a:ext cx="8229600" cy="61373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B63AF"/>
              </a:buClr>
              <a:buSzPts val="3600"/>
              <a:buFont typeface="Calibri"/>
              <a:buNone/>
              <a:defRPr sz="3600" b="1" i="0" u="none" strike="noStrike" cap="none">
                <a:solidFill>
                  <a:srgbClr val="0B63A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8"/>
          <p:cNvSpPr txBox="1">
            <a:spLocks noGrp="1"/>
          </p:cNvSpPr>
          <p:nvPr>
            <p:ph type="body" idx="1"/>
          </p:nvPr>
        </p:nvSpPr>
        <p:spPr>
          <a:xfrm>
            <a:off x="457200" y="1201263"/>
            <a:ext cx="8229600" cy="339761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93" name="Google Shape;93;p8"/>
          <p:cNvCxnSpPr/>
          <p:nvPr/>
        </p:nvCxnSpPr>
        <p:spPr>
          <a:xfrm>
            <a:off x="457200" y="896179"/>
            <a:ext cx="8839200" cy="0"/>
          </a:xfrm>
          <a:prstGeom prst="straightConnector1">
            <a:avLst/>
          </a:prstGeom>
          <a:noFill/>
          <a:ln w="25400" cap="flat" cmpd="sng">
            <a:solidFill>
              <a:schemeClr val="dk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4"/>
        <p:cNvGrpSpPr/>
        <p:nvPr/>
      </p:nvGrpSpPr>
      <p:grpSpPr>
        <a:xfrm>
          <a:off x="0" y="0"/>
          <a:ext cx="0" cy="0"/>
          <a:chOff x="0" y="0"/>
          <a:chExt cx="0" cy="0"/>
        </a:xfrm>
      </p:grpSpPr>
      <p:pic>
        <p:nvPicPr>
          <p:cNvPr id="95" name="Google Shape;95;p19" descr="100317-Culinary-Washington HS 8950.jpg*.jpg"/>
          <p:cNvPicPr preferRelativeResize="0"/>
          <p:nvPr/>
        </p:nvPicPr>
        <p:blipFill rotWithShape="1">
          <a:blip r:embed="rId2">
            <a:alphaModFix/>
          </a:blip>
          <a:srcRect/>
          <a:stretch/>
        </p:blipFill>
        <p:spPr>
          <a:xfrm>
            <a:off x="-381000" y="-657853"/>
            <a:ext cx="9525000" cy="6359077"/>
          </a:xfrm>
          <a:prstGeom prst="rect">
            <a:avLst/>
          </a:prstGeom>
          <a:noFill/>
          <a:ln>
            <a:noFill/>
          </a:ln>
        </p:spPr>
      </p:pic>
      <p:sp>
        <p:nvSpPr>
          <p:cNvPr id="96" name="Google Shape;96;p19"/>
          <p:cNvSpPr/>
          <p:nvPr/>
        </p:nvSpPr>
        <p:spPr>
          <a:xfrm>
            <a:off x="11670" y="3947002"/>
            <a:ext cx="9513330" cy="1220329"/>
          </a:xfrm>
          <a:prstGeom prst="rtTriangle">
            <a:avLst/>
          </a:prstGeom>
          <a:gradFill>
            <a:gsLst>
              <a:gs pos="0">
                <a:srgbClr val="FFD11E"/>
              </a:gs>
              <a:gs pos="100000">
                <a:srgbClr val="FFF970"/>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7" name="Google Shape;97;p19"/>
          <p:cNvSpPr/>
          <p:nvPr/>
        </p:nvSpPr>
        <p:spPr>
          <a:xfrm rot="10800000">
            <a:off x="11670" y="-19068"/>
            <a:ext cx="9513330" cy="1220329"/>
          </a:xfrm>
          <a:prstGeom prst="rtTriangle">
            <a:avLst/>
          </a:prstGeom>
          <a:gradFill>
            <a:gsLst>
              <a:gs pos="0">
                <a:srgbClr val="FFD11E"/>
              </a:gs>
              <a:gs pos="100000">
                <a:srgbClr val="FFF970"/>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8"/>
        <p:cNvGrpSpPr/>
        <p:nvPr/>
      </p:nvGrpSpPr>
      <p:grpSpPr>
        <a:xfrm>
          <a:off x="0" y="0"/>
          <a:ext cx="0" cy="0"/>
          <a:chOff x="0" y="0"/>
          <a:chExt cx="0" cy="0"/>
        </a:xfrm>
      </p:grpSpPr>
      <p:sp>
        <p:nvSpPr>
          <p:cNvPr id="99" name="Google Shape;99;p20"/>
          <p:cNvSpPr txBox="1">
            <a:spLocks noGrp="1"/>
          </p:cNvSpPr>
          <p:nvPr>
            <p:ph type="body" idx="1"/>
          </p:nvPr>
        </p:nvSpPr>
        <p:spPr>
          <a:xfrm>
            <a:off x="598215" y="2402523"/>
            <a:ext cx="7936184" cy="392873"/>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560"/>
              </a:spcBef>
              <a:spcAft>
                <a:spcPts val="0"/>
              </a:spcAft>
              <a:buClr>
                <a:srgbClr val="FFFFFF"/>
              </a:buClr>
              <a:buSzPts val="2800"/>
              <a:buFont typeface="Arial"/>
              <a:buNone/>
              <a:defRPr sz="2800" b="0" i="0" u="none" strike="noStrike" cap="none">
                <a:solidFill>
                  <a:srgbClr val="FFFFFF"/>
                </a:solidFill>
                <a:latin typeface="Helvetica Neue"/>
                <a:ea typeface="Helvetica Neue"/>
                <a:cs typeface="Helvetica Neue"/>
                <a:sym typeface="Helvetica Neue"/>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00" name="Google Shape;100;p20"/>
          <p:cNvSpPr txBox="1">
            <a:spLocks noGrp="1"/>
          </p:cNvSpPr>
          <p:nvPr>
            <p:ph type="body" idx="2"/>
          </p:nvPr>
        </p:nvSpPr>
        <p:spPr>
          <a:xfrm>
            <a:off x="598214" y="620891"/>
            <a:ext cx="7935912" cy="178163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080"/>
              </a:spcBef>
              <a:spcAft>
                <a:spcPts val="0"/>
              </a:spcAft>
              <a:buClr>
                <a:schemeClr val="lt2"/>
              </a:buClr>
              <a:buSzPts val="5400"/>
              <a:buFont typeface="Arial"/>
              <a:buNone/>
              <a:defRPr sz="5400" b="1" i="0" u="none" strike="noStrike" cap="none">
                <a:solidFill>
                  <a:schemeClr val="lt2"/>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
        <p:cNvGrpSpPr/>
        <p:nvPr/>
      </p:nvGrpSpPr>
      <p:grpSpPr>
        <a:xfrm>
          <a:off x="0" y="0"/>
          <a:ext cx="0" cy="0"/>
          <a:chOff x="0" y="0"/>
          <a:chExt cx="0" cy="0"/>
        </a:xfrm>
      </p:grpSpPr>
      <p:sp>
        <p:nvSpPr>
          <p:cNvPr id="102" name="Google Shape;102;p21"/>
          <p:cNvSpPr/>
          <p:nvPr/>
        </p:nvSpPr>
        <p:spPr>
          <a:xfrm>
            <a:off x="0" y="0"/>
            <a:ext cx="9144000" cy="972450"/>
          </a:xfrm>
          <a:prstGeom prst="rect">
            <a:avLst/>
          </a:prstGeom>
          <a:solidFill>
            <a:srgbClr val="0047AA"/>
          </a:solidFill>
          <a:ln w="9525" cap="flat" cmpd="sng">
            <a:solidFill>
              <a:srgbClr val="0047A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03" name="Google Shape;103;p21"/>
          <p:cNvSpPr/>
          <p:nvPr/>
        </p:nvSpPr>
        <p:spPr>
          <a:xfrm>
            <a:off x="4648201" y="1201263"/>
            <a:ext cx="4038600" cy="3397615"/>
          </a:xfrm>
          <a:prstGeom prst="rect">
            <a:avLst/>
          </a:prstGeom>
          <a:solidFill>
            <a:srgbClr val="F5C5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04" name="Google Shape;104;p21"/>
          <p:cNvSpPr/>
          <p:nvPr/>
        </p:nvSpPr>
        <p:spPr>
          <a:xfrm>
            <a:off x="0" y="972450"/>
            <a:ext cx="9144000" cy="78516"/>
          </a:xfrm>
          <a:prstGeom prst="rect">
            <a:avLst/>
          </a:prstGeom>
          <a:solidFill>
            <a:srgbClr val="F5C5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05" name="Google Shape;105;p21"/>
          <p:cNvSpPr txBox="1">
            <a:spLocks noGrp="1"/>
          </p:cNvSpPr>
          <p:nvPr>
            <p:ph type="title"/>
          </p:nvPr>
        </p:nvSpPr>
        <p:spPr>
          <a:xfrm>
            <a:off x="357327" y="205633"/>
            <a:ext cx="8329475" cy="6524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FFFFFF"/>
              </a:buClr>
              <a:buSzPts val="4400"/>
              <a:buFont typeface="Helvetica Neue"/>
              <a:buNone/>
              <a:defRPr sz="4400" b="1" i="0" u="none" strike="noStrike" cap="none">
                <a:solidFill>
                  <a:srgbClr val="FFFFF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21"/>
          <p:cNvSpPr txBox="1">
            <a:spLocks noGrp="1"/>
          </p:cNvSpPr>
          <p:nvPr>
            <p:ph type="body" idx="1"/>
          </p:nvPr>
        </p:nvSpPr>
        <p:spPr>
          <a:xfrm>
            <a:off x="457200" y="1201263"/>
            <a:ext cx="4038600" cy="3397615"/>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7" name="Google Shape;107;p21"/>
          <p:cNvSpPr txBox="1">
            <a:spLocks noGrp="1"/>
          </p:cNvSpPr>
          <p:nvPr>
            <p:ph type="body" idx="2"/>
          </p:nvPr>
        </p:nvSpPr>
        <p:spPr>
          <a:xfrm>
            <a:off x="4648200" y="1201263"/>
            <a:ext cx="4038600" cy="3397615"/>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
        <p:cNvGrpSpPr/>
        <p:nvPr/>
      </p:nvGrpSpPr>
      <p:grpSpPr>
        <a:xfrm>
          <a:off x="0" y="0"/>
          <a:ext cx="0" cy="0"/>
          <a:chOff x="0" y="0"/>
          <a:chExt cx="0" cy="0"/>
        </a:xfrm>
      </p:grpSpPr>
      <p:sp>
        <p:nvSpPr>
          <p:cNvPr id="109" name="Google Shape;109;p22"/>
          <p:cNvSpPr/>
          <p:nvPr/>
        </p:nvSpPr>
        <p:spPr>
          <a:xfrm>
            <a:off x="0" y="0"/>
            <a:ext cx="9144000" cy="972450"/>
          </a:xfrm>
          <a:prstGeom prst="rect">
            <a:avLst/>
          </a:prstGeom>
          <a:solidFill>
            <a:srgbClr val="0047AA"/>
          </a:solidFill>
          <a:ln w="9525" cap="flat" cmpd="sng">
            <a:solidFill>
              <a:srgbClr val="0047A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10" name="Google Shape;110;p22"/>
          <p:cNvSpPr/>
          <p:nvPr/>
        </p:nvSpPr>
        <p:spPr>
          <a:xfrm>
            <a:off x="0" y="972450"/>
            <a:ext cx="9144000" cy="78516"/>
          </a:xfrm>
          <a:prstGeom prst="rect">
            <a:avLst/>
          </a:prstGeom>
          <a:solidFill>
            <a:srgbClr val="F5C5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11" name="Google Shape;111;p22"/>
          <p:cNvSpPr txBox="1">
            <a:spLocks noGrp="1"/>
          </p:cNvSpPr>
          <p:nvPr>
            <p:ph type="title"/>
          </p:nvPr>
        </p:nvSpPr>
        <p:spPr>
          <a:xfrm>
            <a:off x="457200" y="206169"/>
            <a:ext cx="8229600" cy="6518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FFFFFF"/>
              </a:buClr>
              <a:buSzPts val="4400"/>
              <a:buFont typeface="Helvetica Neue"/>
              <a:buNone/>
              <a:defRPr sz="4400" b="1" i="0" u="none" strike="noStrike" cap="none">
                <a:solidFill>
                  <a:srgbClr val="FFFFF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2" name="Google Shape;112;p22"/>
          <p:cNvSpPr txBox="1">
            <a:spLocks noGrp="1"/>
          </p:cNvSpPr>
          <p:nvPr>
            <p:ph type="body" idx="1"/>
          </p:nvPr>
        </p:nvSpPr>
        <p:spPr>
          <a:xfrm>
            <a:off x="457200" y="1152401"/>
            <a:ext cx="4040188" cy="735295"/>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3" name="Google Shape;113;p22"/>
          <p:cNvSpPr txBox="1">
            <a:spLocks noGrp="1"/>
          </p:cNvSpPr>
          <p:nvPr>
            <p:ph type="body" idx="2"/>
          </p:nvPr>
        </p:nvSpPr>
        <p:spPr>
          <a:xfrm>
            <a:off x="457200" y="1887697"/>
            <a:ext cx="4040188" cy="271118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4" name="Google Shape;114;p22"/>
          <p:cNvSpPr txBox="1">
            <a:spLocks noGrp="1"/>
          </p:cNvSpPr>
          <p:nvPr>
            <p:ph type="body" idx="3"/>
          </p:nvPr>
        </p:nvSpPr>
        <p:spPr>
          <a:xfrm>
            <a:off x="4645027" y="1152401"/>
            <a:ext cx="4041775" cy="735295"/>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5" name="Google Shape;115;p22"/>
          <p:cNvSpPr txBox="1">
            <a:spLocks noGrp="1"/>
          </p:cNvSpPr>
          <p:nvPr>
            <p:ph type="body" idx="4"/>
          </p:nvPr>
        </p:nvSpPr>
        <p:spPr>
          <a:xfrm>
            <a:off x="4645027" y="1887697"/>
            <a:ext cx="4041775" cy="271118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Helvetica Neue"/>
                <a:ea typeface="Helvetica Neue"/>
                <a:cs typeface="Helvetica Neue"/>
                <a:sym typeface="Helvetica Neue"/>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16"/>
        <p:cNvGrpSpPr/>
        <p:nvPr/>
      </p:nvGrpSpPr>
      <p:grpSpPr>
        <a:xfrm>
          <a:off x="0" y="0"/>
          <a:ext cx="0" cy="0"/>
          <a:chOff x="0" y="0"/>
          <a:chExt cx="0" cy="0"/>
        </a:xfrm>
      </p:grpSpPr>
      <p:sp>
        <p:nvSpPr>
          <p:cNvPr id="117" name="Google Shape;117;p23"/>
          <p:cNvSpPr/>
          <p:nvPr/>
        </p:nvSpPr>
        <p:spPr>
          <a:xfrm>
            <a:off x="0" y="0"/>
            <a:ext cx="9144000" cy="972450"/>
          </a:xfrm>
          <a:prstGeom prst="rect">
            <a:avLst/>
          </a:prstGeom>
          <a:solidFill>
            <a:srgbClr val="0047AA"/>
          </a:solidFill>
          <a:ln w="9525" cap="flat" cmpd="sng">
            <a:solidFill>
              <a:srgbClr val="0047A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18" name="Google Shape;118;p23"/>
          <p:cNvSpPr/>
          <p:nvPr/>
        </p:nvSpPr>
        <p:spPr>
          <a:xfrm>
            <a:off x="0" y="972450"/>
            <a:ext cx="9144000" cy="401642"/>
          </a:xfrm>
          <a:prstGeom prst="rect">
            <a:avLst/>
          </a:prstGeom>
          <a:solidFill>
            <a:srgbClr val="F5C5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19" name="Google Shape;119;p23"/>
          <p:cNvSpPr txBox="1">
            <a:spLocks noGrp="1"/>
          </p:cNvSpPr>
          <p:nvPr>
            <p:ph type="title"/>
          </p:nvPr>
        </p:nvSpPr>
        <p:spPr>
          <a:xfrm>
            <a:off x="357327" y="205633"/>
            <a:ext cx="8329475" cy="6524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FFFFFF"/>
              </a:buClr>
              <a:buSzPts val="4400"/>
              <a:buFont typeface="Helvetica Neue"/>
              <a:buNone/>
              <a:defRPr sz="4400" b="1" i="0" u="none" strike="noStrike" cap="none">
                <a:solidFill>
                  <a:srgbClr val="FFFFF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p23"/>
          <p:cNvSpPr txBox="1">
            <a:spLocks noGrp="1"/>
          </p:cNvSpPr>
          <p:nvPr>
            <p:ph type="body" idx="1"/>
          </p:nvPr>
        </p:nvSpPr>
        <p:spPr>
          <a:xfrm>
            <a:off x="357326" y="1544479"/>
            <a:ext cx="8329475" cy="280294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 name="Google Shape;121;p23"/>
          <p:cNvSpPr txBox="1">
            <a:spLocks noGrp="1"/>
          </p:cNvSpPr>
          <p:nvPr>
            <p:ph type="body" idx="2"/>
          </p:nvPr>
        </p:nvSpPr>
        <p:spPr>
          <a:xfrm>
            <a:off x="357188" y="896179"/>
            <a:ext cx="8329612" cy="49337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
        <p:cNvGrpSpPr/>
        <p:nvPr/>
      </p:nvGrpSpPr>
      <p:grpSpPr>
        <a:xfrm>
          <a:off x="0" y="0"/>
          <a:ext cx="0" cy="0"/>
          <a:chOff x="0" y="0"/>
          <a:chExt cx="0" cy="0"/>
        </a:xfrm>
      </p:grpSpPr>
      <p:sp>
        <p:nvSpPr>
          <p:cNvPr id="129" name="Google Shape;129;g16682044f52_0_259"/>
          <p:cNvSpPr txBox="1">
            <a:spLocks noGrp="1"/>
          </p:cNvSpPr>
          <p:nvPr>
            <p:ph type="ctrTitle"/>
          </p:nvPr>
        </p:nvSpPr>
        <p:spPr>
          <a:xfrm>
            <a:off x="1143000" y="842550"/>
            <a:ext cx="6858000" cy="17925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0" name="Google Shape;130;g16682044f52_0_259"/>
          <p:cNvSpPr txBox="1">
            <a:spLocks noGrp="1"/>
          </p:cNvSpPr>
          <p:nvPr>
            <p:ph type="subTitle" idx="1"/>
          </p:nvPr>
        </p:nvSpPr>
        <p:spPr>
          <a:xfrm>
            <a:off x="1143000" y="2704023"/>
            <a:ext cx="6858000" cy="12429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1" name="Google Shape;131;g16682044f52_0_259"/>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32" name="Google Shape;132;g16682044f52_0_259"/>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33" name="Google Shape;133;g16682044f52_0_259"/>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
        <p:cNvGrpSpPr/>
        <p:nvPr/>
      </p:nvGrpSpPr>
      <p:grpSpPr>
        <a:xfrm>
          <a:off x="0" y="0"/>
          <a:ext cx="0" cy="0"/>
          <a:chOff x="0" y="0"/>
          <a:chExt cx="0" cy="0"/>
        </a:xfrm>
      </p:grpSpPr>
      <p:sp>
        <p:nvSpPr>
          <p:cNvPr id="135" name="Google Shape;135;g16682044f52_0_265"/>
          <p:cNvSpPr txBox="1">
            <a:spLocks noGrp="1"/>
          </p:cNvSpPr>
          <p:nvPr>
            <p:ph type="title"/>
          </p:nvPr>
        </p:nvSpPr>
        <p:spPr>
          <a:xfrm>
            <a:off x="628650" y="274097"/>
            <a:ext cx="7886700" cy="9951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g16682044f52_0_265"/>
          <p:cNvSpPr txBox="1">
            <a:spLocks noGrp="1"/>
          </p:cNvSpPr>
          <p:nvPr>
            <p:ph type="body" idx="1"/>
          </p:nvPr>
        </p:nvSpPr>
        <p:spPr>
          <a:xfrm>
            <a:off x="628650" y="1370483"/>
            <a:ext cx="7886700" cy="3266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7" name="Google Shape;137;g16682044f52_0_265"/>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38" name="Google Shape;138;g16682044f52_0_265"/>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39" name="Google Shape;139;g16682044f52_0_265"/>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457200" y="206169"/>
            <a:ext cx="8229600" cy="85804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457200" y="1201262"/>
            <a:ext cx="8229600" cy="339761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9"/>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9"/>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9"/>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
        <p:cNvGrpSpPr/>
        <p:nvPr/>
      </p:nvGrpSpPr>
      <p:grpSpPr>
        <a:xfrm>
          <a:off x="0" y="0"/>
          <a:ext cx="0" cy="0"/>
          <a:chOff x="0" y="0"/>
          <a:chExt cx="0" cy="0"/>
        </a:xfrm>
      </p:grpSpPr>
      <p:sp>
        <p:nvSpPr>
          <p:cNvPr id="141" name="Google Shape;141;g16682044f52_0_271"/>
          <p:cNvSpPr txBox="1">
            <a:spLocks noGrp="1"/>
          </p:cNvSpPr>
          <p:nvPr>
            <p:ph type="title"/>
          </p:nvPr>
        </p:nvSpPr>
        <p:spPr>
          <a:xfrm>
            <a:off x="629841" y="274097"/>
            <a:ext cx="7886700" cy="9951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2" name="Google Shape;142;g16682044f52_0_271"/>
          <p:cNvSpPr txBox="1">
            <a:spLocks noGrp="1"/>
          </p:cNvSpPr>
          <p:nvPr>
            <p:ph type="body" idx="1"/>
          </p:nvPr>
        </p:nvSpPr>
        <p:spPr>
          <a:xfrm>
            <a:off x="629841" y="1262037"/>
            <a:ext cx="3868500" cy="6186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3" name="Google Shape;143;g16682044f52_0_271"/>
          <p:cNvSpPr txBox="1">
            <a:spLocks noGrp="1"/>
          </p:cNvSpPr>
          <p:nvPr>
            <p:ph type="body" idx="2"/>
          </p:nvPr>
        </p:nvSpPr>
        <p:spPr>
          <a:xfrm>
            <a:off x="629841" y="1880541"/>
            <a:ext cx="3868500" cy="2766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4" name="Google Shape;144;g16682044f52_0_271"/>
          <p:cNvSpPr txBox="1">
            <a:spLocks noGrp="1"/>
          </p:cNvSpPr>
          <p:nvPr>
            <p:ph type="body" idx="3"/>
          </p:nvPr>
        </p:nvSpPr>
        <p:spPr>
          <a:xfrm>
            <a:off x="4629150" y="1262037"/>
            <a:ext cx="3887400" cy="6186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5" name="Google Shape;145;g16682044f52_0_271"/>
          <p:cNvSpPr txBox="1">
            <a:spLocks noGrp="1"/>
          </p:cNvSpPr>
          <p:nvPr>
            <p:ph type="body" idx="4"/>
          </p:nvPr>
        </p:nvSpPr>
        <p:spPr>
          <a:xfrm>
            <a:off x="4629150" y="1880541"/>
            <a:ext cx="3887400" cy="2766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6" name="Google Shape;146;g16682044f52_0_271"/>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47" name="Google Shape;147;g16682044f52_0_271"/>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48" name="Google Shape;148;g16682044f52_0_271"/>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g16682044f52_0_280"/>
          <p:cNvSpPr txBox="1">
            <a:spLocks noGrp="1"/>
          </p:cNvSpPr>
          <p:nvPr>
            <p:ph type="title"/>
          </p:nvPr>
        </p:nvSpPr>
        <p:spPr>
          <a:xfrm>
            <a:off x="623888" y="1283488"/>
            <a:ext cx="7886700" cy="2141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1" name="Google Shape;151;g16682044f52_0_280"/>
          <p:cNvSpPr txBox="1">
            <a:spLocks noGrp="1"/>
          </p:cNvSpPr>
          <p:nvPr>
            <p:ph type="body" idx="1"/>
          </p:nvPr>
        </p:nvSpPr>
        <p:spPr>
          <a:xfrm>
            <a:off x="623888" y="3445276"/>
            <a:ext cx="7886700" cy="1126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2" name="Google Shape;152;g16682044f52_0_280"/>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53" name="Google Shape;153;g16682044f52_0_280"/>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54" name="Google Shape;154;g16682044f52_0_280"/>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5"/>
        <p:cNvGrpSpPr/>
        <p:nvPr/>
      </p:nvGrpSpPr>
      <p:grpSpPr>
        <a:xfrm>
          <a:off x="0" y="0"/>
          <a:ext cx="0" cy="0"/>
          <a:chOff x="0" y="0"/>
          <a:chExt cx="0" cy="0"/>
        </a:xfrm>
      </p:grpSpPr>
      <p:sp>
        <p:nvSpPr>
          <p:cNvPr id="156" name="Google Shape;156;g16682044f52_0_286"/>
          <p:cNvSpPr txBox="1">
            <a:spLocks noGrp="1"/>
          </p:cNvSpPr>
          <p:nvPr>
            <p:ph type="title"/>
          </p:nvPr>
        </p:nvSpPr>
        <p:spPr>
          <a:xfrm>
            <a:off x="628650" y="274097"/>
            <a:ext cx="7886700" cy="9951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7" name="Google Shape;157;g16682044f52_0_286"/>
          <p:cNvSpPr txBox="1">
            <a:spLocks noGrp="1"/>
          </p:cNvSpPr>
          <p:nvPr>
            <p:ph type="body" idx="1"/>
          </p:nvPr>
        </p:nvSpPr>
        <p:spPr>
          <a:xfrm>
            <a:off x="628650" y="1370483"/>
            <a:ext cx="3886200" cy="3266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8" name="Google Shape;158;g16682044f52_0_286"/>
          <p:cNvSpPr txBox="1">
            <a:spLocks noGrp="1"/>
          </p:cNvSpPr>
          <p:nvPr>
            <p:ph type="body" idx="2"/>
          </p:nvPr>
        </p:nvSpPr>
        <p:spPr>
          <a:xfrm>
            <a:off x="4629150" y="1370483"/>
            <a:ext cx="3886200" cy="3266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9" name="Google Shape;159;g16682044f52_0_286"/>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0" name="Google Shape;160;g16682044f52_0_286"/>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1" name="Google Shape;161;g16682044f52_0_286"/>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sp>
        <p:nvSpPr>
          <p:cNvPr id="163" name="Google Shape;163;g16682044f52_0_293"/>
          <p:cNvSpPr txBox="1">
            <a:spLocks noGrp="1"/>
          </p:cNvSpPr>
          <p:nvPr>
            <p:ph type="title"/>
          </p:nvPr>
        </p:nvSpPr>
        <p:spPr>
          <a:xfrm>
            <a:off x="628650" y="274097"/>
            <a:ext cx="7886700" cy="9951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4" name="Google Shape;164;g16682044f52_0_293"/>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5" name="Google Shape;165;g16682044f52_0_293"/>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6" name="Google Shape;166;g16682044f52_0_293"/>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g16682044f52_0_298"/>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9" name="Google Shape;169;g16682044f52_0_298"/>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70" name="Google Shape;170;g16682044f52_0_298"/>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1"/>
        <p:cNvGrpSpPr/>
        <p:nvPr/>
      </p:nvGrpSpPr>
      <p:grpSpPr>
        <a:xfrm>
          <a:off x="0" y="0"/>
          <a:ext cx="0" cy="0"/>
          <a:chOff x="0" y="0"/>
          <a:chExt cx="0" cy="0"/>
        </a:xfrm>
      </p:grpSpPr>
      <p:sp>
        <p:nvSpPr>
          <p:cNvPr id="172" name="Google Shape;172;g16682044f52_0_302"/>
          <p:cNvSpPr txBox="1">
            <a:spLocks noGrp="1"/>
          </p:cNvSpPr>
          <p:nvPr>
            <p:ph type="title"/>
          </p:nvPr>
        </p:nvSpPr>
        <p:spPr>
          <a:xfrm>
            <a:off x="629841" y="343217"/>
            <a:ext cx="2949000" cy="1201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3" name="Google Shape;173;g16682044f52_0_302"/>
          <p:cNvSpPr txBox="1">
            <a:spLocks noGrp="1"/>
          </p:cNvSpPr>
          <p:nvPr>
            <p:ph type="body" idx="1"/>
          </p:nvPr>
        </p:nvSpPr>
        <p:spPr>
          <a:xfrm>
            <a:off x="3887391" y="741253"/>
            <a:ext cx="4629300" cy="36585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74" name="Google Shape;174;g16682044f52_0_302"/>
          <p:cNvSpPr txBox="1">
            <a:spLocks noGrp="1"/>
          </p:cNvSpPr>
          <p:nvPr>
            <p:ph type="body" idx="2"/>
          </p:nvPr>
        </p:nvSpPr>
        <p:spPr>
          <a:xfrm>
            <a:off x="629841" y="1544475"/>
            <a:ext cx="2949000" cy="2861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5" name="Google Shape;175;g16682044f52_0_302"/>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76" name="Google Shape;176;g16682044f52_0_302"/>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77" name="Google Shape;177;g16682044f52_0_302"/>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8"/>
        <p:cNvGrpSpPr/>
        <p:nvPr/>
      </p:nvGrpSpPr>
      <p:grpSpPr>
        <a:xfrm>
          <a:off x="0" y="0"/>
          <a:ext cx="0" cy="0"/>
          <a:chOff x="0" y="0"/>
          <a:chExt cx="0" cy="0"/>
        </a:xfrm>
      </p:grpSpPr>
      <p:sp>
        <p:nvSpPr>
          <p:cNvPr id="179" name="Google Shape;179;g16682044f52_0_309"/>
          <p:cNvSpPr txBox="1">
            <a:spLocks noGrp="1"/>
          </p:cNvSpPr>
          <p:nvPr>
            <p:ph type="title"/>
          </p:nvPr>
        </p:nvSpPr>
        <p:spPr>
          <a:xfrm>
            <a:off x="629841" y="343217"/>
            <a:ext cx="2949000" cy="1201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0" name="Google Shape;180;g16682044f52_0_309"/>
          <p:cNvSpPr>
            <a:spLocks noGrp="1"/>
          </p:cNvSpPr>
          <p:nvPr>
            <p:ph type="pic" idx="2"/>
          </p:nvPr>
        </p:nvSpPr>
        <p:spPr>
          <a:xfrm>
            <a:off x="3887391" y="741253"/>
            <a:ext cx="4629300" cy="3658500"/>
          </a:xfrm>
          <a:prstGeom prst="rect">
            <a:avLst/>
          </a:prstGeom>
          <a:noFill/>
          <a:ln>
            <a:noFill/>
          </a:ln>
        </p:spPr>
      </p:sp>
      <p:sp>
        <p:nvSpPr>
          <p:cNvPr id="181" name="Google Shape;181;g16682044f52_0_309"/>
          <p:cNvSpPr txBox="1">
            <a:spLocks noGrp="1"/>
          </p:cNvSpPr>
          <p:nvPr>
            <p:ph type="body" idx="1"/>
          </p:nvPr>
        </p:nvSpPr>
        <p:spPr>
          <a:xfrm>
            <a:off x="629841" y="1544475"/>
            <a:ext cx="2949000" cy="2861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2" name="Google Shape;182;g16682044f52_0_309"/>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83" name="Google Shape;183;g16682044f52_0_309"/>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84" name="Google Shape;184;g16682044f52_0_309"/>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5"/>
        <p:cNvGrpSpPr/>
        <p:nvPr/>
      </p:nvGrpSpPr>
      <p:grpSpPr>
        <a:xfrm>
          <a:off x="0" y="0"/>
          <a:ext cx="0" cy="0"/>
          <a:chOff x="0" y="0"/>
          <a:chExt cx="0" cy="0"/>
        </a:xfrm>
      </p:grpSpPr>
      <p:sp>
        <p:nvSpPr>
          <p:cNvPr id="186" name="Google Shape;186;g16682044f52_0_316"/>
          <p:cNvSpPr txBox="1">
            <a:spLocks noGrp="1"/>
          </p:cNvSpPr>
          <p:nvPr>
            <p:ph type="title"/>
          </p:nvPr>
        </p:nvSpPr>
        <p:spPr>
          <a:xfrm>
            <a:off x="628650" y="274097"/>
            <a:ext cx="7886700" cy="9951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7" name="Google Shape;187;g16682044f52_0_316"/>
          <p:cNvSpPr txBox="1">
            <a:spLocks noGrp="1"/>
          </p:cNvSpPr>
          <p:nvPr>
            <p:ph type="body" idx="1"/>
          </p:nvPr>
        </p:nvSpPr>
        <p:spPr>
          <a:xfrm rot="5400000">
            <a:off x="2938800" y="-939667"/>
            <a:ext cx="3266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8" name="Google Shape;188;g16682044f52_0_316"/>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89" name="Google Shape;189;g16682044f52_0_316"/>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90" name="Google Shape;190;g16682044f52_0_316"/>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1"/>
        <p:cNvGrpSpPr/>
        <p:nvPr/>
      </p:nvGrpSpPr>
      <p:grpSpPr>
        <a:xfrm>
          <a:off x="0" y="0"/>
          <a:ext cx="0" cy="0"/>
          <a:chOff x="0" y="0"/>
          <a:chExt cx="0" cy="0"/>
        </a:xfrm>
      </p:grpSpPr>
      <p:sp>
        <p:nvSpPr>
          <p:cNvPr id="192" name="Google Shape;192;g16682044f52_0_322"/>
          <p:cNvSpPr txBox="1">
            <a:spLocks noGrp="1"/>
          </p:cNvSpPr>
          <p:nvPr>
            <p:ph type="title"/>
          </p:nvPr>
        </p:nvSpPr>
        <p:spPr>
          <a:xfrm rot="5400000">
            <a:off x="5348100" y="1469747"/>
            <a:ext cx="43629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3" name="Google Shape;193;g16682044f52_0_322"/>
          <p:cNvSpPr txBox="1">
            <a:spLocks noGrp="1"/>
          </p:cNvSpPr>
          <p:nvPr>
            <p:ph type="body" idx="1"/>
          </p:nvPr>
        </p:nvSpPr>
        <p:spPr>
          <a:xfrm rot="5400000">
            <a:off x="1347525" y="-444853"/>
            <a:ext cx="43629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4" name="Google Shape;194;g16682044f52_0_322"/>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95" name="Google Shape;195;g16682044f52_0_322"/>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96" name="Google Shape;196;g16682044f52_0_322"/>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3"/>
        <p:cNvGrpSpPr/>
        <p:nvPr/>
      </p:nvGrpSpPr>
      <p:grpSpPr>
        <a:xfrm>
          <a:off x="0" y="0"/>
          <a:ext cx="0" cy="0"/>
          <a:chOff x="0" y="0"/>
          <a:chExt cx="0" cy="0"/>
        </a:xfrm>
      </p:grpSpPr>
      <p:sp>
        <p:nvSpPr>
          <p:cNvPr id="204" name="Google Shape;204;g16995bcced2_0_274"/>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5" name="Google Shape;205;g16995bcced2_0_274"/>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06" name="Google Shape;206;g16995bcced2_0_274"/>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07" name="Google Shape;207;g16995bcced2_0_274"/>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08" name="Google Shape;208;g16995bcced2_0_274"/>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722313" y="3308236"/>
            <a:ext cx="7772400" cy="102250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722313" y="2182054"/>
            <a:ext cx="7772400" cy="112618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0"/>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10"/>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10"/>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5"/>
        <p:cNvGrpSpPr/>
        <p:nvPr/>
      </p:nvGrpSpPr>
      <p:grpSpPr>
        <a:xfrm>
          <a:off x="0" y="0"/>
          <a:ext cx="0" cy="0"/>
          <a:chOff x="0" y="0"/>
          <a:chExt cx="0" cy="0"/>
        </a:xfrm>
      </p:grpSpPr>
      <p:sp>
        <p:nvSpPr>
          <p:cNvPr id="216" name="Google Shape;216;g16995bcced2_0_579"/>
          <p:cNvSpPr txBox="1">
            <a:spLocks noGrp="1"/>
          </p:cNvSpPr>
          <p:nvPr>
            <p:ph type="ctrTitle"/>
          </p:nvPr>
        </p:nvSpPr>
        <p:spPr>
          <a:xfrm>
            <a:off x="1143000" y="842550"/>
            <a:ext cx="6858000" cy="1792500"/>
          </a:xfrm>
          <a:prstGeom prst="rect">
            <a:avLst/>
          </a:prstGeom>
          <a:noFill/>
          <a:ln>
            <a:noFill/>
          </a:ln>
        </p:spPr>
        <p:txBody>
          <a:bodyPr spcFirstLastPara="1" wrap="square" lIns="68600" tIns="34275" rIns="68600"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7" name="Google Shape;217;g16995bcced2_0_579"/>
          <p:cNvSpPr txBox="1">
            <a:spLocks noGrp="1"/>
          </p:cNvSpPr>
          <p:nvPr>
            <p:ph type="subTitle" idx="1"/>
          </p:nvPr>
        </p:nvSpPr>
        <p:spPr>
          <a:xfrm>
            <a:off x="1143000" y="2704023"/>
            <a:ext cx="6858000" cy="1242900"/>
          </a:xfrm>
          <a:prstGeom prst="rect">
            <a:avLst/>
          </a:prstGeom>
          <a:noFill/>
          <a:ln>
            <a:noFill/>
          </a:ln>
        </p:spPr>
        <p:txBody>
          <a:bodyPr spcFirstLastPara="1" wrap="square" lIns="68600" tIns="34275" rIns="68600"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18" name="Google Shape;218;g16995bcced2_0_579"/>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19" name="Google Shape;219;g16995bcced2_0_579"/>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20" name="Google Shape;220;g16995bcced2_0_579"/>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1"/>
        <p:cNvGrpSpPr/>
        <p:nvPr/>
      </p:nvGrpSpPr>
      <p:grpSpPr>
        <a:xfrm>
          <a:off x="0" y="0"/>
          <a:ext cx="0" cy="0"/>
          <a:chOff x="0" y="0"/>
          <a:chExt cx="0" cy="0"/>
        </a:xfrm>
      </p:grpSpPr>
      <p:sp>
        <p:nvSpPr>
          <p:cNvPr id="222" name="Google Shape;222;g16995bcced2_0_585"/>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3" name="Google Shape;223;g16995bcced2_0_585"/>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4" name="Google Shape;224;g16995bcced2_0_585"/>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25" name="Google Shape;225;g16995bcced2_0_585"/>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26" name="Google Shape;226;g16995bcced2_0_585"/>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7"/>
        <p:cNvGrpSpPr/>
        <p:nvPr/>
      </p:nvGrpSpPr>
      <p:grpSpPr>
        <a:xfrm>
          <a:off x="0" y="0"/>
          <a:ext cx="0" cy="0"/>
          <a:chOff x="0" y="0"/>
          <a:chExt cx="0" cy="0"/>
        </a:xfrm>
      </p:grpSpPr>
      <p:sp>
        <p:nvSpPr>
          <p:cNvPr id="228" name="Google Shape;228;g16995bcced2_0_591"/>
          <p:cNvSpPr txBox="1">
            <a:spLocks noGrp="1"/>
          </p:cNvSpPr>
          <p:nvPr>
            <p:ph type="title"/>
          </p:nvPr>
        </p:nvSpPr>
        <p:spPr>
          <a:xfrm>
            <a:off x="629841" y="274097"/>
            <a:ext cx="7886700" cy="995100"/>
          </a:xfrm>
          <a:prstGeom prst="rect">
            <a:avLst/>
          </a:prstGeom>
          <a:noFill/>
          <a:ln>
            <a:noFill/>
          </a:ln>
        </p:spPr>
        <p:txBody>
          <a:bodyPr spcFirstLastPara="1" wrap="square" lIns="68600" tIns="34275" rIns="68600"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9" name="Google Shape;229;g16995bcced2_0_591"/>
          <p:cNvSpPr txBox="1">
            <a:spLocks noGrp="1"/>
          </p:cNvSpPr>
          <p:nvPr>
            <p:ph type="body" idx="1"/>
          </p:nvPr>
        </p:nvSpPr>
        <p:spPr>
          <a:xfrm>
            <a:off x="629841" y="1262037"/>
            <a:ext cx="3868500" cy="618300"/>
          </a:xfrm>
          <a:prstGeom prst="rect">
            <a:avLst/>
          </a:prstGeom>
          <a:noFill/>
          <a:ln>
            <a:noFill/>
          </a:ln>
        </p:spPr>
        <p:txBody>
          <a:bodyPr spcFirstLastPara="1" wrap="square" lIns="68600" tIns="34275" rIns="68600"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30" name="Google Shape;230;g16995bcced2_0_591"/>
          <p:cNvSpPr txBox="1">
            <a:spLocks noGrp="1"/>
          </p:cNvSpPr>
          <p:nvPr>
            <p:ph type="body" idx="2"/>
          </p:nvPr>
        </p:nvSpPr>
        <p:spPr>
          <a:xfrm>
            <a:off x="629841" y="1880541"/>
            <a:ext cx="3868500" cy="27660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1" name="Google Shape;231;g16995bcced2_0_591"/>
          <p:cNvSpPr txBox="1">
            <a:spLocks noGrp="1"/>
          </p:cNvSpPr>
          <p:nvPr>
            <p:ph type="body" idx="3"/>
          </p:nvPr>
        </p:nvSpPr>
        <p:spPr>
          <a:xfrm>
            <a:off x="4629150" y="1262037"/>
            <a:ext cx="3887400" cy="618300"/>
          </a:xfrm>
          <a:prstGeom prst="rect">
            <a:avLst/>
          </a:prstGeom>
          <a:noFill/>
          <a:ln>
            <a:noFill/>
          </a:ln>
        </p:spPr>
        <p:txBody>
          <a:bodyPr spcFirstLastPara="1" wrap="square" lIns="68600" tIns="34275" rIns="68600"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32" name="Google Shape;232;g16995bcced2_0_591"/>
          <p:cNvSpPr txBox="1">
            <a:spLocks noGrp="1"/>
          </p:cNvSpPr>
          <p:nvPr>
            <p:ph type="body" idx="4"/>
          </p:nvPr>
        </p:nvSpPr>
        <p:spPr>
          <a:xfrm>
            <a:off x="4629150" y="1880541"/>
            <a:ext cx="3887400" cy="27660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3" name="Google Shape;233;g16995bcced2_0_591"/>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34" name="Google Shape;234;g16995bcced2_0_591"/>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35" name="Google Shape;235;g16995bcced2_0_591"/>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6"/>
        <p:cNvGrpSpPr/>
        <p:nvPr/>
      </p:nvGrpSpPr>
      <p:grpSpPr>
        <a:xfrm>
          <a:off x="0" y="0"/>
          <a:ext cx="0" cy="0"/>
          <a:chOff x="0" y="0"/>
          <a:chExt cx="0" cy="0"/>
        </a:xfrm>
      </p:grpSpPr>
      <p:sp>
        <p:nvSpPr>
          <p:cNvPr id="237" name="Google Shape;237;g16995bcced2_0_600"/>
          <p:cNvSpPr txBox="1">
            <a:spLocks noGrp="1"/>
          </p:cNvSpPr>
          <p:nvPr>
            <p:ph type="title"/>
          </p:nvPr>
        </p:nvSpPr>
        <p:spPr>
          <a:xfrm>
            <a:off x="623888" y="1283488"/>
            <a:ext cx="7886700" cy="2141400"/>
          </a:xfrm>
          <a:prstGeom prst="rect">
            <a:avLst/>
          </a:prstGeom>
          <a:noFill/>
          <a:ln>
            <a:noFill/>
          </a:ln>
        </p:spPr>
        <p:txBody>
          <a:bodyPr spcFirstLastPara="1" wrap="square" lIns="68600" tIns="34275" rIns="68600"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8" name="Google Shape;238;g16995bcced2_0_600"/>
          <p:cNvSpPr txBox="1">
            <a:spLocks noGrp="1"/>
          </p:cNvSpPr>
          <p:nvPr>
            <p:ph type="body" idx="1"/>
          </p:nvPr>
        </p:nvSpPr>
        <p:spPr>
          <a:xfrm>
            <a:off x="623888" y="3445276"/>
            <a:ext cx="7886700" cy="1126200"/>
          </a:xfrm>
          <a:prstGeom prst="rect">
            <a:avLst/>
          </a:prstGeom>
          <a:noFill/>
          <a:ln>
            <a:noFill/>
          </a:ln>
        </p:spPr>
        <p:txBody>
          <a:bodyPr spcFirstLastPara="1" wrap="square" lIns="68600" tIns="34275" rIns="68600"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39" name="Google Shape;239;g16995bcced2_0_600"/>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40" name="Google Shape;240;g16995bcced2_0_600"/>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41" name="Google Shape;241;g16995bcced2_0_600"/>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2"/>
        <p:cNvGrpSpPr/>
        <p:nvPr/>
      </p:nvGrpSpPr>
      <p:grpSpPr>
        <a:xfrm>
          <a:off x="0" y="0"/>
          <a:ext cx="0" cy="0"/>
          <a:chOff x="0" y="0"/>
          <a:chExt cx="0" cy="0"/>
        </a:xfrm>
      </p:grpSpPr>
      <p:sp>
        <p:nvSpPr>
          <p:cNvPr id="243" name="Google Shape;243;g16995bcced2_0_606"/>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4" name="Google Shape;244;g16995bcced2_0_606"/>
          <p:cNvSpPr txBox="1">
            <a:spLocks noGrp="1"/>
          </p:cNvSpPr>
          <p:nvPr>
            <p:ph type="body" idx="1"/>
          </p:nvPr>
        </p:nvSpPr>
        <p:spPr>
          <a:xfrm>
            <a:off x="628650" y="1370483"/>
            <a:ext cx="3886200" cy="32664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5" name="Google Shape;245;g16995bcced2_0_606"/>
          <p:cNvSpPr txBox="1">
            <a:spLocks noGrp="1"/>
          </p:cNvSpPr>
          <p:nvPr>
            <p:ph type="body" idx="2"/>
          </p:nvPr>
        </p:nvSpPr>
        <p:spPr>
          <a:xfrm>
            <a:off x="4629150" y="1370483"/>
            <a:ext cx="3886200" cy="32664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6" name="Google Shape;246;g16995bcced2_0_606"/>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47" name="Google Shape;247;g16995bcced2_0_606"/>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48" name="Google Shape;248;g16995bcced2_0_606"/>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9"/>
        <p:cNvGrpSpPr/>
        <p:nvPr/>
      </p:nvGrpSpPr>
      <p:grpSpPr>
        <a:xfrm>
          <a:off x="0" y="0"/>
          <a:ext cx="0" cy="0"/>
          <a:chOff x="0" y="0"/>
          <a:chExt cx="0" cy="0"/>
        </a:xfrm>
      </p:grpSpPr>
      <p:sp>
        <p:nvSpPr>
          <p:cNvPr id="250" name="Google Shape;250;g16995bcced2_0_613"/>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1" name="Google Shape;251;g16995bcced2_0_613"/>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52" name="Google Shape;252;g16995bcced2_0_613"/>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53" name="Google Shape;253;g16995bcced2_0_613"/>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4"/>
        <p:cNvGrpSpPr/>
        <p:nvPr/>
      </p:nvGrpSpPr>
      <p:grpSpPr>
        <a:xfrm>
          <a:off x="0" y="0"/>
          <a:ext cx="0" cy="0"/>
          <a:chOff x="0" y="0"/>
          <a:chExt cx="0" cy="0"/>
        </a:xfrm>
      </p:grpSpPr>
      <p:sp>
        <p:nvSpPr>
          <p:cNvPr id="255" name="Google Shape;255;g16995bcced2_0_618"/>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56" name="Google Shape;256;g16995bcced2_0_618"/>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57" name="Google Shape;257;g16995bcced2_0_618"/>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8"/>
        <p:cNvGrpSpPr/>
        <p:nvPr/>
      </p:nvGrpSpPr>
      <p:grpSpPr>
        <a:xfrm>
          <a:off x="0" y="0"/>
          <a:ext cx="0" cy="0"/>
          <a:chOff x="0" y="0"/>
          <a:chExt cx="0" cy="0"/>
        </a:xfrm>
      </p:grpSpPr>
      <p:sp>
        <p:nvSpPr>
          <p:cNvPr id="259" name="Google Shape;259;g16995bcced2_0_622"/>
          <p:cNvSpPr txBox="1">
            <a:spLocks noGrp="1"/>
          </p:cNvSpPr>
          <p:nvPr>
            <p:ph type="title"/>
          </p:nvPr>
        </p:nvSpPr>
        <p:spPr>
          <a:xfrm>
            <a:off x="629841" y="343217"/>
            <a:ext cx="2949000" cy="1201200"/>
          </a:xfrm>
          <a:prstGeom prst="rect">
            <a:avLst/>
          </a:prstGeom>
          <a:noFill/>
          <a:ln>
            <a:noFill/>
          </a:ln>
        </p:spPr>
        <p:txBody>
          <a:bodyPr spcFirstLastPara="1" wrap="square" lIns="68600" tIns="34275" rIns="68600"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0" name="Google Shape;260;g16995bcced2_0_622"/>
          <p:cNvSpPr txBox="1">
            <a:spLocks noGrp="1"/>
          </p:cNvSpPr>
          <p:nvPr>
            <p:ph type="body" idx="1"/>
          </p:nvPr>
        </p:nvSpPr>
        <p:spPr>
          <a:xfrm>
            <a:off x="3887391" y="741253"/>
            <a:ext cx="4629300" cy="3658500"/>
          </a:xfrm>
          <a:prstGeom prst="rect">
            <a:avLst/>
          </a:prstGeom>
          <a:noFill/>
          <a:ln>
            <a:noFill/>
          </a:ln>
        </p:spPr>
        <p:txBody>
          <a:bodyPr spcFirstLastPara="1" wrap="square" lIns="68600" tIns="34275" rIns="68600"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61" name="Google Shape;261;g16995bcced2_0_622"/>
          <p:cNvSpPr txBox="1">
            <a:spLocks noGrp="1"/>
          </p:cNvSpPr>
          <p:nvPr>
            <p:ph type="body" idx="2"/>
          </p:nvPr>
        </p:nvSpPr>
        <p:spPr>
          <a:xfrm>
            <a:off x="629841" y="1544475"/>
            <a:ext cx="2949000" cy="2861400"/>
          </a:xfrm>
          <a:prstGeom prst="rect">
            <a:avLst/>
          </a:prstGeom>
          <a:noFill/>
          <a:ln>
            <a:noFill/>
          </a:ln>
        </p:spPr>
        <p:txBody>
          <a:bodyPr spcFirstLastPara="1" wrap="square" lIns="68600" tIns="34275" rIns="68600"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62" name="Google Shape;262;g16995bcced2_0_622"/>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63" name="Google Shape;263;g16995bcced2_0_622"/>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64" name="Google Shape;264;g16995bcced2_0_622"/>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5"/>
        <p:cNvGrpSpPr/>
        <p:nvPr/>
      </p:nvGrpSpPr>
      <p:grpSpPr>
        <a:xfrm>
          <a:off x="0" y="0"/>
          <a:ext cx="0" cy="0"/>
          <a:chOff x="0" y="0"/>
          <a:chExt cx="0" cy="0"/>
        </a:xfrm>
      </p:grpSpPr>
      <p:sp>
        <p:nvSpPr>
          <p:cNvPr id="266" name="Google Shape;266;g16995bcced2_0_629"/>
          <p:cNvSpPr txBox="1">
            <a:spLocks noGrp="1"/>
          </p:cNvSpPr>
          <p:nvPr>
            <p:ph type="title"/>
          </p:nvPr>
        </p:nvSpPr>
        <p:spPr>
          <a:xfrm>
            <a:off x="629841" y="343217"/>
            <a:ext cx="2949000" cy="1201200"/>
          </a:xfrm>
          <a:prstGeom prst="rect">
            <a:avLst/>
          </a:prstGeom>
          <a:noFill/>
          <a:ln>
            <a:noFill/>
          </a:ln>
        </p:spPr>
        <p:txBody>
          <a:bodyPr spcFirstLastPara="1" wrap="square" lIns="68600" tIns="34275" rIns="68600"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7" name="Google Shape;267;g16995bcced2_0_629"/>
          <p:cNvSpPr>
            <a:spLocks noGrp="1"/>
          </p:cNvSpPr>
          <p:nvPr>
            <p:ph type="pic" idx="2"/>
          </p:nvPr>
        </p:nvSpPr>
        <p:spPr>
          <a:xfrm>
            <a:off x="3887391" y="741253"/>
            <a:ext cx="4629300" cy="3658500"/>
          </a:xfrm>
          <a:prstGeom prst="rect">
            <a:avLst/>
          </a:prstGeom>
          <a:noFill/>
          <a:ln>
            <a:noFill/>
          </a:ln>
        </p:spPr>
      </p:sp>
      <p:sp>
        <p:nvSpPr>
          <p:cNvPr id="268" name="Google Shape;268;g16995bcced2_0_629"/>
          <p:cNvSpPr txBox="1">
            <a:spLocks noGrp="1"/>
          </p:cNvSpPr>
          <p:nvPr>
            <p:ph type="body" idx="1"/>
          </p:nvPr>
        </p:nvSpPr>
        <p:spPr>
          <a:xfrm>
            <a:off x="629841" y="1544475"/>
            <a:ext cx="2949000" cy="2861400"/>
          </a:xfrm>
          <a:prstGeom prst="rect">
            <a:avLst/>
          </a:prstGeom>
          <a:noFill/>
          <a:ln>
            <a:noFill/>
          </a:ln>
        </p:spPr>
        <p:txBody>
          <a:bodyPr spcFirstLastPara="1" wrap="square" lIns="68600" tIns="34275" rIns="68600"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69" name="Google Shape;269;g16995bcced2_0_629"/>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70" name="Google Shape;270;g16995bcced2_0_629"/>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71" name="Google Shape;271;g16995bcced2_0_629"/>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2"/>
        <p:cNvGrpSpPr/>
        <p:nvPr/>
      </p:nvGrpSpPr>
      <p:grpSpPr>
        <a:xfrm>
          <a:off x="0" y="0"/>
          <a:ext cx="0" cy="0"/>
          <a:chOff x="0" y="0"/>
          <a:chExt cx="0" cy="0"/>
        </a:xfrm>
      </p:grpSpPr>
      <p:sp>
        <p:nvSpPr>
          <p:cNvPr id="273" name="Google Shape;273;g16995bcced2_0_636"/>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4" name="Google Shape;274;g16995bcced2_0_636"/>
          <p:cNvSpPr txBox="1">
            <a:spLocks noGrp="1"/>
          </p:cNvSpPr>
          <p:nvPr>
            <p:ph type="body" idx="1"/>
          </p:nvPr>
        </p:nvSpPr>
        <p:spPr>
          <a:xfrm rot="5400000">
            <a:off x="2938800" y="-939667"/>
            <a:ext cx="3266400" cy="78867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5" name="Google Shape;275;g16995bcced2_0_636"/>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76" name="Google Shape;276;g16995bcced2_0_636"/>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77" name="Google Shape;277;g16995bcced2_0_636"/>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457200" y="206169"/>
            <a:ext cx="8229600" cy="85804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457200" y="902138"/>
            <a:ext cx="4038600" cy="255029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1"/>
          <p:cNvSpPr txBox="1">
            <a:spLocks noGrp="1"/>
          </p:cNvSpPr>
          <p:nvPr>
            <p:ph type="body" idx="2"/>
          </p:nvPr>
        </p:nvSpPr>
        <p:spPr>
          <a:xfrm>
            <a:off x="4648200" y="902138"/>
            <a:ext cx="4038600" cy="255029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1"/>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11"/>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11"/>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8"/>
        <p:cNvGrpSpPr/>
        <p:nvPr/>
      </p:nvGrpSpPr>
      <p:grpSpPr>
        <a:xfrm>
          <a:off x="0" y="0"/>
          <a:ext cx="0" cy="0"/>
          <a:chOff x="0" y="0"/>
          <a:chExt cx="0" cy="0"/>
        </a:xfrm>
      </p:grpSpPr>
      <p:sp>
        <p:nvSpPr>
          <p:cNvPr id="279" name="Google Shape;279;g16995bcced2_0_642"/>
          <p:cNvSpPr txBox="1">
            <a:spLocks noGrp="1"/>
          </p:cNvSpPr>
          <p:nvPr>
            <p:ph type="title"/>
          </p:nvPr>
        </p:nvSpPr>
        <p:spPr>
          <a:xfrm rot="5400000">
            <a:off x="5348100" y="1469747"/>
            <a:ext cx="4362900" cy="1971600"/>
          </a:xfrm>
          <a:prstGeom prst="rect">
            <a:avLst/>
          </a:prstGeom>
          <a:noFill/>
          <a:ln>
            <a:noFill/>
          </a:ln>
        </p:spPr>
        <p:txBody>
          <a:bodyPr spcFirstLastPara="1" wrap="square" lIns="68600" tIns="34275" rIns="68600"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0" name="Google Shape;280;g16995bcced2_0_642"/>
          <p:cNvSpPr txBox="1">
            <a:spLocks noGrp="1"/>
          </p:cNvSpPr>
          <p:nvPr>
            <p:ph type="body" idx="1"/>
          </p:nvPr>
        </p:nvSpPr>
        <p:spPr>
          <a:xfrm rot="5400000">
            <a:off x="1347525" y="-444853"/>
            <a:ext cx="4362900" cy="5800800"/>
          </a:xfrm>
          <a:prstGeom prst="rect">
            <a:avLst/>
          </a:prstGeom>
          <a:noFill/>
          <a:ln>
            <a:noFill/>
          </a:ln>
        </p:spPr>
        <p:txBody>
          <a:bodyPr spcFirstLastPara="1" wrap="square" lIns="68600" tIns="34275" rIns="68600"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1" name="Google Shape;281;g16995bcced2_0_642"/>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82" name="Google Shape;282;g16995bcced2_0_642"/>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283" name="Google Shape;283;g16995bcced2_0_642"/>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457200" y="206169"/>
            <a:ext cx="8229600" cy="85804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457200" y="1152401"/>
            <a:ext cx="4040188" cy="48026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2"/>
          <p:cNvSpPr txBox="1">
            <a:spLocks noGrp="1"/>
          </p:cNvSpPr>
          <p:nvPr>
            <p:ph type="body" idx="2"/>
          </p:nvPr>
        </p:nvSpPr>
        <p:spPr>
          <a:xfrm>
            <a:off x="457200" y="1632667"/>
            <a:ext cx="4040188" cy="296621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2"/>
          <p:cNvSpPr txBox="1">
            <a:spLocks noGrp="1"/>
          </p:cNvSpPr>
          <p:nvPr>
            <p:ph type="body" idx="3"/>
          </p:nvPr>
        </p:nvSpPr>
        <p:spPr>
          <a:xfrm>
            <a:off x="4645026" y="1152401"/>
            <a:ext cx="4041775" cy="48026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2"/>
          <p:cNvSpPr txBox="1">
            <a:spLocks noGrp="1"/>
          </p:cNvSpPr>
          <p:nvPr>
            <p:ph type="body" idx="4"/>
          </p:nvPr>
        </p:nvSpPr>
        <p:spPr>
          <a:xfrm>
            <a:off x="4645026" y="1632667"/>
            <a:ext cx="4041775" cy="296621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2"/>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12"/>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12"/>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457200" y="206169"/>
            <a:ext cx="8229600" cy="85804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3"/>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3"/>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14"/>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14"/>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1" y="204977"/>
            <a:ext cx="3008313" cy="8723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3575050" y="204977"/>
            <a:ext cx="5111750" cy="43939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5"/>
          <p:cNvSpPr txBox="1">
            <a:spLocks noGrp="1"/>
          </p:cNvSpPr>
          <p:nvPr>
            <p:ph type="body" idx="2"/>
          </p:nvPr>
        </p:nvSpPr>
        <p:spPr>
          <a:xfrm>
            <a:off x="457201" y="1077322"/>
            <a:ext cx="3008313" cy="3521555"/>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5"/>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15"/>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15"/>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6"/>
          <p:cNvSpPr>
            <a:spLocks noGrp="1"/>
          </p:cNvSpPr>
          <p:nvPr>
            <p:ph type="pic" idx="2"/>
          </p:nvPr>
        </p:nvSpPr>
        <p:spPr>
          <a:xfrm>
            <a:off x="1792288" y="460007"/>
            <a:ext cx="5486400" cy="3088958"/>
          </a:xfrm>
          <a:prstGeom prst="rect">
            <a:avLst/>
          </a:prstGeom>
          <a:noFill/>
          <a:ln>
            <a:noFill/>
          </a:ln>
        </p:spPr>
      </p:sp>
      <p:sp>
        <p:nvSpPr>
          <p:cNvPr id="68" name="Google Shape;68;p16"/>
          <p:cNvSpPr txBox="1">
            <a:spLocks noGrp="1"/>
          </p:cNvSpPr>
          <p:nvPr>
            <p:ph type="body" idx="1"/>
          </p:nvPr>
        </p:nvSpPr>
        <p:spPr>
          <a:xfrm>
            <a:off x="1792288" y="4029231"/>
            <a:ext cx="5486400" cy="604205"/>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6"/>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6"/>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6"/>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57200" y="206169"/>
            <a:ext cx="8229600" cy="858044"/>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457200" y="1201262"/>
            <a:ext cx="8229600" cy="3397616"/>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457200" y="4771678"/>
            <a:ext cx="2133600" cy="27409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5"/>
          <p:cNvSpPr txBox="1">
            <a:spLocks noGrp="1"/>
          </p:cNvSpPr>
          <p:nvPr>
            <p:ph type="ftr" idx="11"/>
          </p:nvPr>
        </p:nvSpPr>
        <p:spPr>
          <a:xfrm>
            <a:off x="3124200" y="4771678"/>
            <a:ext cx="2895600" cy="27409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5"/>
          <p:cNvSpPr txBox="1">
            <a:spLocks noGrp="1"/>
          </p:cNvSpPr>
          <p:nvPr>
            <p:ph type="sldNum" idx="12"/>
          </p:nvPr>
        </p:nvSpPr>
        <p:spPr>
          <a:xfrm>
            <a:off x="6553200" y="4771678"/>
            <a:ext cx="2133600" cy="27409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7"/>
          <p:cNvSpPr/>
          <p:nvPr/>
        </p:nvSpPr>
        <p:spPr>
          <a:xfrm>
            <a:off x="8428165" y="4762957"/>
            <a:ext cx="512637" cy="2740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800" b="0" i="0" u="none" strike="noStrike" cap="none">
                <a:solidFill>
                  <a:schemeClr val="dk1"/>
                </a:solidFill>
                <a:latin typeface="Arial"/>
                <a:ea typeface="Arial"/>
                <a:cs typeface="Arial"/>
                <a:sym typeface="Arial"/>
              </a:rPr>
              <a:t>‹#›</a:t>
            </a:fld>
            <a:endParaRPr sz="800" b="0" i="0" u="none" strike="noStrike" cap="none" dirty="0">
              <a:solidFill>
                <a:schemeClr val="dk1"/>
              </a:solidFill>
              <a:latin typeface="Arial"/>
              <a:ea typeface="Arial"/>
              <a:cs typeface="Arial"/>
              <a:sym typeface="Arial"/>
            </a:endParaRPr>
          </a:p>
        </p:txBody>
      </p:sp>
      <p:pic>
        <p:nvPicPr>
          <p:cNvPr id="86" name="Google Shape;86;p7" descr="MPS bullet only CMYK 2017.ai"/>
          <p:cNvPicPr preferRelativeResize="0"/>
          <p:nvPr/>
        </p:nvPicPr>
        <p:blipFill rotWithShape="1">
          <a:blip r:embed="rId8">
            <a:alphaModFix/>
          </a:blip>
          <a:srcRect/>
          <a:stretch/>
        </p:blipFill>
        <p:spPr>
          <a:xfrm>
            <a:off x="76200" y="4633437"/>
            <a:ext cx="1295400" cy="486225"/>
          </a:xfrm>
          <a:prstGeom prst="rect">
            <a:avLst/>
          </a:prstGeom>
          <a:noFill/>
          <a:ln>
            <a:noFill/>
          </a:ln>
        </p:spPr>
      </p:pic>
      <p:sp>
        <p:nvSpPr>
          <p:cNvPr id="87" name="Google Shape;87;p7"/>
          <p:cNvSpPr/>
          <p:nvPr/>
        </p:nvSpPr>
        <p:spPr>
          <a:xfrm>
            <a:off x="5725192" y="4762957"/>
            <a:ext cx="2895600" cy="2740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0" i="0" u="none" strike="noStrike" cap="none" dirty="0">
                <a:solidFill>
                  <a:schemeClr val="dk1"/>
                </a:solidFill>
                <a:latin typeface="Arial"/>
                <a:ea typeface="Arial"/>
                <a:cs typeface="Arial"/>
                <a:sym typeface="Arial"/>
              </a:rPr>
              <a:t>©October 13, 2022 Milwaukee Public Schools   </a:t>
            </a:r>
            <a:r>
              <a:rPr lang="en-US" sz="800" b="0" i="0" u="none" strike="noStrike" cap="none" dirty="0">
                <a:solidFill>
                  <a:schemeClr val="accent1"/>
                </a:solidFill>
                <a:latin typeface="Arial"/>
                <a:ea typeface="Arial"/>
                <a:cs typeface="Arial"/>
                <a:sym typeface="Arial"/>
              </a:rPr>
              <a:t>•</a:t>
            </a:r>
            <a:endParaRPr dirty="0"/>
          </a:p>
        </p:txBody>
      </p:sp>
      <p:sp>
        <p:nvSpPr>
          <p:cNvPr id="88" name="Google Shape;88;p7"/>
          <p:cNvSpPr/>
          <p:nvPr/>
        </p:nvSpPr>
        <p:spPr>
          <a:xfrm>
            <a:off x="6172202" y="4811788"/>
            <a:ext cx="761999" cy="12952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457200" marR="0" lvl="1" indent="0" algn="r" rtl="0">
              <a:spcBef>
                <a:spcPts val="0"/>
              </a:spcBef>
              <a:spcAft>
                <a:spcPts val="0"/>
              </a:spcAft>
              <a:buNone/>
            </a:pPr>
            <a:endParaRPr sz="800" b="0" i="0" u="none" strike="noStrike" cap="none" dirty="0">
              <a:solidFill>
                <a:schemeClr val="dk1"/>
              </a:solidFill>
              <a:latin typeface="Arial"/>
              <a:ea typeface="Arial"/>
              <a:cs typeface="Arial"/>
              <a:sym typeface="Arial"/>
            </a:endParaRPr>
          </a:p>
        </p:txBody>
      </p:sp>
      <p:sp>
        <p:nvSpPr>
          <p:cNvPr id="89" name="Google Shape;89;p7"/>
          <p:cNvSpPr txBox="1"/>
          <p:nvPr/>
        </p:nvSpPr>
        <p:spPr>
          <a:xfrm>
            <a:off x="6870339" y="4762957"/>
            <a:ext cx="85759" cy="2156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chemeClr val="dk1"/>
                </a:solidFill>
                <a:latin typeface="Arial"/>
                <a:ea typeface="Arial"/>
                <a:cs typeface="Arial"/>
                <a:sym typeface="Arial"/>
              </a:rPr>
              <a:t>©</a:t>
            </a:r>
            <a:endParaRPr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g16682044f52_0_253"/>
          <p:cNvSpPr txBox="1">
            <a:spLocks noGrp="1"/>
          </p:cNvSpPr>
          <p:nvPr>
            <p:ph type="title"/>
          </p:nvPr>
        </p:nvSpPr>
        <p:spPr>
          <a:xfrm>
            <a:off x="628650" y="274097"/>
            <a:ext cx="7886700" cy="9951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4" name="Google Shape;124;g16682044f52_0_253"/>
          <p:cNvSpPr txBox="1">
            <a:spLocks noGrp="1"/>
          </p:cNvSpPr>
          <p:nvPr>
            <p:ph type="body" idx="1"/>
          </p:nvPr>
        </p:nvSpPr>
        <p:spPr>
          <a:xfrm>
            <a:off x="628650" y="1370483"/>
            <a:ext cx="7886700" cy="3266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5" name="Google Shape;125;g16682044f52_0_253"/>
          <p:cNvSpPr txBox="1">
            <a:spLocks noGrp="1"/>
          </p:cNvSpPr>
          <p:nvPr>
            <p:ph type="dt" idx="10"/>
          </p:nvPr>
        </p:nvSpPr>
        <p:spPr>
          <a:xfrm>
            <a:off x="628650" y="4771665"/>
            <a:ext cx="2057400" cy="274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26" name="Google Shape;126;g16682044f52_0_253"/>
          <p:cNvSpPr txBox="1">
            <a:spLocks noGrp="1"/>
          </p:cNvSpPr>
          <p:nvPr>
            <p:ph type="ftr" idx="11"/>
          </p:nvPr>
        </p:nvSpPr>
        <p:spPr>
          <a:xfrm>
            <a:off x="3028950" y="4771665"/>
            <a:ext cx="3086100" cy="274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27" name="Google Shape;127;g16682044f52_0_253"/>
          <p:cNvSpPr txBox="1">
            <a:spLocks noGrp="1"/>
          </p:cNvSpPr>
          <p:nvPr>
            <p:ph type="sldNum" idx="12"/>
          </p:nvPr>
        </p:nvSpPr>
        <p:spPr>
          <a:xfrm>
            <a:off x="6457950" y="4771665"/>
            <a:ext cx="2057400" cy="274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sp>
        <p:nvSpPr>
          <p:cNvPr id="198" name="Google Shape;198;g16995bcced2_0_268"/>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99" name="Google Shape;199;g16995bcced2_0_268"/>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200" name="Google Shape;200;g16995bcced2_0_268"/>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marR="0" lvl="0" algn="l"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dirty="0"/>
          </a:p>
        </p:txBody>
      </p:sp>
      <p:sp>
        <p:nvSpPr>
          <p:cNvPr id="201" name="Google Shape;201;g16995bcced2_0_268"/>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marR="0" lvl="0" algn="ctr"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dirty="0"/>
          </a:p>
        </p:txBody>
      </p:sp>
      <p:sp>
        <p:nvSpPr>
          <p:cNvPr id="202" name="Google Shape;202;g16995bcced2_0_268"/>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marR="0" lvl="0" indent="0" algn="r" rtl="0">
              <a:spcBef>
                <a:spcPts val="0"/>
              </a:spcBef>
              <a:buNone/>
              <a:defRPr sz="900" b="0" u="none">
                <a:solidFill>
                  <a:schemeClr val="lt1"/>
                </a:solidFill>
                <a:latin typeface="Calibri"/>
                <a:ea typeface="Calibri"/>
                <a:cs typeface="Calibri"/>
                <a:sym typeface="Calibri"/>
              </a:defRPr>
            </a:lvl1pPr>
            <a:lvl2pPr marL="0" marR="0" lvl="1" indent="0" algn="r" rtl="0">
              <a:spcBef>
                <a:spcPts val="0"/>
              </a:spcBef>
              <a:buNone/>
              <a:defRPr sz="900" b="0" u="none">
                <a:solidFill>
                  <a:schemeClr val="lt1"/>
                </a:solidFill>
                <a:latin typeface="Calibri"/>
                <a:ea typeface="Calibri"/>
                <a:cs typeface="Calibri"/>
                <a:sym typeface="Calibri"/>
              </a:defRPr>
            </a:lvl2pPr>
            <a:lvl3pPr marL="0" marR="0" lvl="2" indent="0" algn="r" rtl="0">
              <a:spcBef>
                <a:spcPts val="0"/>
              </a:spcBef>
              <a:buNone/>
              <a:defRPr sz="900" b="0" u="none">
                <a:solidFill>
                  <a:schemeClr val="lt1"/>
                </a:solidFill>
                <a:latin typeface="Calibri"/>
                <a:ea typeface="Calibri"/>
                <a:cs typeface="Calibri"/>
                <a:sym typeface="Calibri"/>
              </a:defRPr>
            </a:lvl3pPr>
            <a:lvl4pPr marL="0" marR="0" lvl="3" indent="0" algn="r" rtl="0">
              <a:spcBef>
                <a:spcPts val="0"/>
              </a:spcBef>
              <a:buNone/>
              <a:defRPr sz="900" b="0" u="none">
                <a:solidFill>
                  <a:schemeClr val="lt1"/>
                </a:solidFill>
                <a:latin typeface="Calibri"/>
                <a:ea typeface="Calibri"/>
                <a:cs typeface="Calibri"/>
                <a:sym typeface="Calibri"/>
              </a:defRPr>
            </a:lvl4pPr>
            <a:lvl5pPr marL="0" marR="0" lvl="4" indent="0" algn="r" rtl="0">
              <a:spcBef>
                <a:spcPts val="0"/>
              </a:spcBef>
              <a:buNone/>
              <a:defRPr sz="900" b="0" u="none">
                <a:solidFill>
                  <a:schemeClr val="lt1"/>
                </a:solidFill>
                <a:latin typeface="Calibri"/>
                <a:ea typeface="Calibri"/>
                <a:cs typeface="Calibri"/>
                <a:sym typeface="Calibri"/>
              </a:defRPr>
            </a:lvl5pPr>
            <a:lvl6pPr marL="0" marR="0" lvl="5" indent="0" algn="r" rtl="0">
              <a:spcBef>
                <a:spcPts val="0"/>
              </a:spcBef>
              <a:buNone/>
              <a:defRPr sz="900" b="0" u="none">
                <a:solidFill>
                  <a:schemeClr val="lt1"/>
                </a:solidFill>
                <a:latin typeface="Calibri"/>
                <a:ea typeface="Calibri"/>
                <a:cs typeface="Calibri"/>
                <a:sym typeface="Calibri"/>
              </a:defRPr>
            </a:lvl6pPr>
            <a:lvl7pPr marL="0" marR="0" lvl="6" indent="0" algn="r" rtl="0">
              <a:spcBef>
                <a:spcPts val="0"/>
              </a:spcBef>
              <a:buNone/>
              <a:defRPr sz="900" b="0" u="none">
                <a:solidFill>
                  <a:schemeClr val="lt1"/>
                </a:solidFill>
                <a:latin typeface="Calibri"/>
                <a:ea typeface="Calibri"/>
                <a:cs typeface="Calibri"/>
                <a:sym typeface="Calibri"/>
              </a:defRPr>
            </a:lvl7pPr>
            <a:lvl8pPr marL="0" marR="0" lvl="7" indent="0" algn="r" rtl="0">
              <a:spcBef>
                <a:spcPts val="0"/>
              </a:spcBef>
              <a:buNone/>
              <a:defRPr sz="900" b="0" u="none">
                <a:solidFill>
                  <a:schemeClr val="lt1"/>
                </a:solidFill>
                <a:latin typeface="Calibri"/>
                <a:ea typeface="Calibri"/>
                <a:cs typeface="Calibri"/>
                <a:sym typeface="Calibri"/>
              </a:defRPr>
            </a:lvl8pPr>
            <a:lvl9pPr marL="0" marR="0" lvl="8" indent="0" algn="r" rtl="0">
              <a:spcBef>
                <a:spcPts val="0"/>
              </a:spcBef>
              <a:buNone/>
              <a:defRPr sz="9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g16995bcced2_0_573"/>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11" name="Google Shape;211;g16995bcced2_0_573"/>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2" name="Google Shape;212;g16995bcced2_0_573"/>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213" name="Google Shape;213;g16995bcced2_0_573"/>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214" name="Google Shape;214;g16995bcced2_0_573"/>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mailto:deansjnd@milwaukee.k12.wi.us"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hyperlink" Target="mailto:lewise2@milwaukee.k12.wi.u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 descr="Half_Circle_10x5.63_419.ai"/>
          <p:cNvPicPr preferRelativeResize="0"/>
          <p:nvPr/>
        </p:nvPicPr>
        <p:blipFill rotWithShape="1">
          <a:blip r:embed="rId3">
            <a:alphaModFix/>
          </a:blip>
          <a:srcRect/>
          <a:stretch/>
        </p:blipFill>
        <p:spPr>
          <a:xfrm>
            <a:off x="-286329" y="-248887"/>
            <a:ext cx="9677637" cy="5645288"/>
          </a:xfrm>
          <a:prstGeom prst="rect">
            <a:avLst/>
          </a:prstGeom>
          <a:noFill/>
          <a:ln>
            <a:noFill/>
          </a:ln>
        </p:spPr>
      </p:pic>
      <p:sp>
        <p:nvSpPr>
          <p:cNvPr id="289" name="Google Shape;289;p1"/>
          <p:cNvSpPr/>
          <p:nvPr/>
        </p:nvSpPr>
        <p:spPr>
          <a:xfrm>
            <a:off x="4486275" y="1797050"/>
            <a:ext cx="4672925" cy="1442494"/>
          </a:xfrm>
          <a:prstGeom prst="rect">
            <a:avLst/>
          </a:prstGeom>
          <a:noFill/>
          <a:ln>
            <a:noFill/>
          </a:ln>
        </p:spPr>
        <p:txBody>
          <a:bodyPr spcFirstLastPara="1" wrap="square" lIns="91425" tIns="45700" rIns="91425" bIns="45700" anchor="ctr" anchorCtr="0">
            <a:normAutofit fontScale="25000" lnSpcReduction="20000"/>
          </a:bodyPr>
          <a:lstStyle/>
          <a:p>
            <a:pPr marR="0" lvl="0" algn="ctr" rtl="0">
              <a:spcBef>
                <a:spcPts val="0"/>
              </a:spcBef>
              <a:spcAft>
                <a:spcPts val="0"/>
              </a:spcAft>
              <a:buClr>
                <a:srgbClr val="FFFF00"/>
              </a:buClr>
              <a:buSzPts val="4800"/>
              <a:buFont typeface="Calibri"/>
              <a:buNone/>
            </a:pPr>
            <a:r>
              <a:rPr lang="en-US" sz="9600" b="1" kern="1200" dirty="0">
                <a:solidFill>
                  <a:srgbClr val="FFFF00"/>
                </a:solidFill>
                <a:latin typeface="Calibri"/>
                <a:ea typeface="+mj-ea"/>
                <a:cs typeface="Calibri"/>
                <a:sym typeface="Calibri"/>
              </a:rPr>
              <a:t>The Intersectionality of the Departments of </a:t>
            </a:r>
          </a:p>
          <a:p>
            <a:pPr marR="0" lvl="0" algn="ctr" rtl="0">
              <a:spcBef>
                <a:spcPts val="0"/>
              </a:spcBef>
              <a:spcAft>
                <a:spcPts val="0"/>
              </a:spcAft>
              <a:buClr>
                <a:srgbClr val="FFFF00"/>
              </a:buClr>
              <a:buSzPts val="4800"/>
              <a:buFont typeface="Calibri"/>
              <a:buNone/>
            </a:pPr>
            <a:r>
              <a:rPr lang="en-US" sz="9600" b="1" kern="1200" dirty="0">
                <a:solidFill>
                  <a:srgbClr val="FFFF00"/>
                </a:solidFill>
                <a:latin typeface="Calibri"/>
                <a:ea typeface="+mj-ea"/>
                <a:cs typeface="Calibri"/>
                <a:sym typeface="Calibri"/>
              </a:rPr>
              <a:t>Black &amp; Latino Male Achievement and Gender &amp; Identity Inclusion</a:t>
            </a:r>
            <a:endParaRPr sz="9600" b="1" kern="1200" dirty="0">
              <a:solidFill>
                <a:srgbClr val="FFFF00"/>
              </a:solidFill>
              <a:latin typeface="Calibri"/>
              <a:ea typeface="+mj-ea"/>
              <a:cs typeface="Calibri"/>
            </a:endParaRPr>
          </a:p>
          <a:p>
            <a:pPr marL="0" marR="0" lvl="0" indent="0" algn="ctr" rtl="0">
              <a:lnSpc>
                <a:spcPct val="70000"/>
              </a:lnSpc>
              <a:spcBef>
                <a:spcPts val="0"/>
              </a:spcBef>
              <a:spcAft>
                <a:spcPts val="0"/>
              </a:spcAft>
              <a:buClr>
                <a:schemeClr val="lt1"/>
              </a:buClr>
              <a:buSzPts val="2200"/>
              <a:buFont typeface="Calibri"/>
              <a:buNone/>
            </a:pPr>
            <a:endParaRPr sz="2200" b="0" i="0" u="none" strike="noStrike" cap="none" dirty="0">
              <a:solidFill>
                <a:schemeClr val="lt1"/>
              </a:solidFill>
              <a:latin typeface="Calibri"/>
              <a:ea typeface="Calibri"/>
              <a:cs typeface="Calibri"/>
              <a:sym typeface="Calibri"/>
            </a:endParaRPr>
          </a:p>
        </p:txBody>
      </p:sp>
      <p:sp>
        <p:nvSpPr>
          <p:cNvPr id="290" name="Google Shape;290;p1"/>
          <p:cNvSpPr/>
          <p:nvPr/>
        </p:nvSpPr>
        <p:spPr>
          <a:xfrm>
            <a:off x="228600" y="895350"/>
            <a:ext cx="6400801"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400"/>
              <a:buFont typeface="Arial"/>
              <a:buNone/>
            </a:pPr>
            <a:endParaRPr sz="2400" b="0" i="0" u="none" strike="noStrike" cap="none" dirty="0">
              <a:solidFill>
                <a:srgbClr val="FFFFFF"/>
              </a:solidFill>
              <a:latin typeface="Calibri"/>
              <a:ea typeface="Calibri"/>
              <a:cs typeface="Calibri"/>
              <a:sym typeface="Calibri"/>
            </a:endParaRPr>
          </a:p>
        </p:txBody>
      </p:sp>
      <p:sp>
        <p:nvSpPr>
          <p:cNvPr id="291" name="Google Shape;291;p1"/>
          <p:cNvSpPr/>
          <p:nvPr/>
        </p:nvSpPr>
        <p:spPr>
          <a:xfrm>
            <a:off x="4808604" y="3569732"/>
            <a:ext cx="4049400" cy="765900"/>
          </a:xfrm>
          <a:prstGeom prst="rect">
            <a:avLst/>
          </a:prstGeom>
          <a:noFill/>
          <a:ln>
            <a:noFill/>
          </a:ln>
        </p:spPr>
        <p:txBody>
          <a:bodyPr spcFirstLastPara="1" wrap="square" lIns="91425" tIns="45700" rIns="91425" bIns="45700" anchor="ctr" anchorCtr="0">
            <a:normAutofit/>
          </a:bodyPr>
          <a:lstStyle/>
          <a:p>
            <a:pPr algn="ctr">
              <a:lnSpc>
                <a:spcPct val="70000"/>
              </a:lnSpc>
              <a:spcAft>
                <a:spcPts val="300"/>
              </a:spcAft>
            </a:pPr>
            <a:r>
              <a:rPr lang="en-US" sz="2000" b="1" dirty="0">
                <a:solidFill>
                  <a:srgbClr val="FFCC66"/>
                </a:solidFill>
                <a:latin typeface="Calibri" panose="020F0502020204030204" pitchFamily="34" charset="0"/>
                <a:cs typeface="Calibri" panose="020F0502020204030204" pitchFamily="34" charset="0"/>
              </a:rPr>
              <a:t>Dr. Keith P. Posley</a:t>
            </a:r>
          </a:p>
          <a:p>
            <a:pPr algn="ctr">
              <a:lnSpc>
                <a:spcPct val="70000"/>
              </a:lnSpc>
              <a:spcAft>
                <a:spcPts val="300"/>
              </a:spcAft>
            </a:pPr>
            <a:r>
              <a:rPr lang="en-US" sz="1800" i="1" dirty="0">
                <a:solidFill>
                  <a:srgbClr val="FFCC66"/>
                </a:solidFill>
                <a:latin typeface="Calibri" panose="020F0502020204030204" pitchFamily="34" charset="0"/>
                <a:cs typeface="Calibri" panose="020F0502020204030204" pitchFamily="34" charset="0"/>
              </a:rPr>
              <a:t>Superintendent</a:t>
            </a:r>
          </a:p>
        </p:txBody>
      </p:sp>
      <p:pic>
        <p:nvPicPr>
          <p:cNvPr id="292" name="Google Shape;292;p1" descr="MPS logo CMYK Stacked_2017 white.ai"/>
          <p:cNvPicPr preferRelativeResize="0"/>
          <p:nvPr/>
        </p:nvPicPr>
        <p:blipFill rotWithShape="1">
          <a:blip r:embed="rId4">
            <a:alphaModFix/>
          </a:blip>
          <a:srcRect/>
          <a:stretch/>
        </p:blipFill>
        <p:spPr>
          <a:xfrm>
            <a:off x="5299770" y="41263"/>
            <a:ext cx="2971800" cy="1651000"/>
          </a:xfrm>
          <a:prstGeom prst="rect">
            <a:avLst/>
          </a:prstGeom>
          <a:noFill/>
          <a:ln>
            <a:noFill/>
          </a:ln>
        </p:spPr>
      </p:pic>
      <p:pic>
        <p:nvPicPr>
          <p:cNvPr id="293" name="Google Shape;293;p1"/>
          <p:cNvPicPr preferRelativeResize="0"/>
          <p:nvPr/>
        </p:nvPicPr>
        <p:blipFill rotWithShape="1">
          <a:blip r:embed="rId5">
            <a:alphaModFix/>
          </a:blip>
          <a:srcRect/>
          <a:stretch/>
        </p:blipFill>
        <p:spPr>
          <a:xfrm>
            <a:off x="0" y="175123"/>
            <a:ext cx="4271120" cy="4791700"/>
          </a:xfrm>
          <a:prstGeom prst="rect">
            <a:avLst/>
          </a:prstGeom>
          <a:noFill/>
          <a:ln>
            <a:noFill/>
          </a:ln>
        </p:spPr>
      </p:pic>
      <p:sp>
        <p:nvSpPr>
          <p:cNvPr id="294" name="Google Shape;294;p1"/>
          <p:cNvSpPr/>
          <p:nvPr/>
        </p:nvSpPr>
        <p:spPr>
          <a:xfrm>
            <a:off x="4564550" y="4424450"/>
            <a:ext cx="4537500" cy="694773"/>
          </a:xfrm>
          <a:prstGeom prst="rect">
            <a:avLst/>
          </a:prstGeom>
          <a:noFill/>
          <a:ln>
            <a:noFill/>
          </a:ln>
        </p:spPr>
        <p:txBody>
          <a:bodyPr spcFirstLastPara="1" wrap="square" lIns="91425" tIns="45700" rIns="91425" bIns="45700" anchor="t" anchorCtr="0">
            <a:noAutofit/>
          </a:bodyPr>
          <a:lstStyle/>
          <a:p>
            <a:pPr marL="0" marR="0" lvl="0" indent="0" algn="ctr" rtl="0">
              <a:spcAft>
                <a:spcPts val="0"/>
              </a:spcAft>
              <a:buClr>
                <a:srgbClr val="F4C43A"/>
              </a:buClr>
              <a:buSzPts val="1400"/>
              <a:buFont typeface="Arial"/>
              <a:buNone/>
            </a:pPr>
            <a:r>
              <a:rPr lang="en-US" sz="1200" b="1" i="1" u="none" strike="noStrike" cap="none" dirty="0">
                <a:solidFill>
                  <a:schemeClr val="lt1"/>
                </a:solidFill>
                <a:latin typeface="Calibri" panose="020F0502020204030204" pitchFamily="34" charset="0"/>
                <a:ea typeface="Calibri"/>
                <a:cs typeface="Calibri" panose="020F0502020204030204" pitchFamily="34" charset="0"/>
                <a:sym typeface="Calibri"/>
              </a:rPr>
              <a:t>Presenters:</a:t>
            </a:r>
            <a:endParaRPr sz="1200" dirty="0">
              <a:solidFill>
                <a:schemeClr val="lt1"/>
              </a:solidFill>
              <a:latin typeface="Calibri" panose="020F0502020204030204" pitchFamily="34" charset="0"/>
              <a:cs typeface="Calibri" panose="020F0502020204030204" pitchFamily="34" charset="0"/>
            </a:endParaRPr>
          </a:p>
          <a:p>
            <a:pPr marL="0" marR="0" lvl="0" indent="0" algn="ctr" rtl="0">
              <a:spcAft>
                <a:spcPts val="0"/>
              </a:spcAft>
              <a:buClr>
                <a:srgbClr val="F4C43A"/>
              </a:buClr>
              <a:buSzPts val="1400"/>
              <a:buFont typeface="Arial"/>
              <a:buNone/>
            </a:pPr>
            <a:r>
              <a:rPr lang="en-US" sz="1200" b="1" u="none" strike="noStrike" cap="none" dirty="0">
                <a:solidFill>
                  <a:schemeClr val="lt1"/>
                </a:solidFill>
                <a:latin typeface="Calibri" panose="020F0502020204030204" pitchFamily="34" charset="0"/>
                <a:ea typeface="Calibri"/>
                <a:cs typeface="Calibri" panose="020F0502020204030204" pitchFamily="34" charset="0"/>
                <a:sym typeface="Calibri"/>
              </a:rPr>
              <a:t>Nate Deans Jr., Director, Black and Latino Male Achievement </a:t>
            </a:r>
            <a:endParaRPr sz="1200" dirty="0">
              <a:solidFill>
                <a:schemeClr val="lt1"/>
              </a:solidFill>
              <a:latin typeface="Calibri" panose="020F0502020204030204" pitchFamily="34" charset="0"/>
              <a:cs typeface="Calibri" panose="020F0502020204030204" pitchFamily="34" charset="0"/>
            </a:endParaRPr>
          </a:p>
          <a:p>
            <a:pPr marL="0" marR="0" lvl="0" indent="0" algn="ctr" rtl="0">
              <a:spcAft>
                <a:spcPts val="0"/>
              </a:spcAft>
              <a:buClr>
                <a:srgbClr val="F4C43A"/>
              </a:buClr>
              <a:buSzPts val="1400"/>
              <a:buFont typeface="Arial"/>
              <a:buNone/>
            </a:pPr>
            <a:r>
              <a:rPr lang="en-US" sz="1200" b="1" u="none" strike="noStrike" cap="none" dirty="0">
                <a:solidFill>
                  <a:schemeClr val="lt1"/>
                </a:solidFill>
                <a:latin typeface="Calibri" panose="020F0502020204030204" pitchFamily="34" charset="0"/>
                <a:ea typeface="Calibri"/>
                <a:cs typeface="Calibri" panose="020F0502020204030204" pitchFamily="34" charset="0"/>
                <a:sym typeface="Calibri"/>
              </a:rPr>
              <a:t>Ebony Lewis, Director, Gender and Identity Inclusion </a:t>
            </a:r>
            <a:r>
              <a:rPr lang="en-US" sz="1200" b="1" u="none" strike="noStrike" cap="none" dirty="0">
                <a:solidFill>
                  <a:srgbClr val="F5C52D"/>
                </a:solidFill>
                <a:latin typeface="Calibri" panose="020F0502020204030204" pitchFamily="34" charset="0"/>
                <a:ea typeface="Calibri"/>
                <a:cs typeface="Calibri" panose="020F0502020204030204" pitchFamily="34" charset="0"/>
                <a:sym typeface="Calibri"/>
              </a:rPr>
              <a:t> </a:t>
            </a:r>
            <a:endParaRPr sz="1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B0372D4-3F5E-86D3-CA6E-0E4EC1E9BE31}"/>
              </a:ext>
            </a:extLst>
          </p:cNvPr>
          <p:cNvSpPr txBox="1"/>
          <p:nvPr/>
        </p:nvSpPr>
        <p:spPr>
          <a:xfrm>
            <a:off x="5553075" y="3087144"/>
            <a:ext cx="2562225" cy="307777"/>
          </a:xfrm>
          <a:prstGeom prst="rect">
            <a:avLst/>
          </a:prstGeom>
          <a:noFill/>
        </p:spPr>
        <p:txBody>
          <a:bodyPr wrap="square" rtlCol="0">
            <a:spAutoFit/>
          </a:bodyPr>
          <a:lstStyle/>
          <a:p>
            <a:pPr algn="ctr"/>
            <a:r>
              <a:rPr lang="en-US" dirty="0">
                <a:solidFill>
                  <a:schemeClr val="lt1"/>
                </a:solidFill>
                <a:latin typeface="Calibri" panose="020F0502020204030204" pitchFamily="34" charset="0"/>
                <a:ea typeface="Calibri"/>
                <a:cs typeface="Calibri" panose="020F0502020204030204" pitchFamily="34" charset="0"/>
                <a:sym typeface="Calibri"/>
              </a:rPr>
              <a:t>October 19</a:t>
            </a:r>
            <a:r>
              <a:rPr lang="en-US" b="0" i="0" u="none" strike="noStrike" cap="none" dirty="0">
                <a:solidFill>
                  <a:schemeClr val="lt1"/>
                </a:solidFill>
                <a:latin typeface="Calibri" panose="020F0502020204030204" pitchFamily="34" charset="0"/>
                <a:ea typeface="Calibri"/>
                <a:cs typeface="Calibri" panose="020F0502020204030204" pitchFamily="34" charset="0"/>
                <a:sym typeface="Calibri"/>
              </a:rPr>
              <a:t>, 2022</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Google Shape;443;g16995bcced2_0_140"/>
          <p:cNvSpPr/>
          <p:nvPr/>
        </p:nvSpPr>
        <p:spPr>
          <a:xfrm>
            <a:off x="0" y="0"/>
            <a:ext cx="9144000" cy="5148300"/>
          </a:xfrm>
          <a:prstGeom prst="rect">
            <a:avLst/>
          </a:prstGeom>
          <a:solidFill>
            <a:schemeClr val="lt1"/>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pic>
        <p:nvPicPr>
          <p:cNvPr id="444" name="Google Shape;444;g16995bcced2_0_140" descr="Free Images : man, person, looking, dark, male, young, color, human ..."/>
          <p:cNvPicPr preferRelativeResize="0"/>
          <p:nvPr/>
        </p:nvPicPr>
        <p:blipFill rotWithShape="1">
          <a:blip r:embed="rId3">
            <a:alphaModFix amt="35000"/>
          </a:blip>
          <a:srcRect t="6385" b="9375"/>
          <a:stretch/>
        </p:blipFill>
        <p:spPr>
          <a:xfrm>
            <a:off x="-3182" y="8"/>
            <a:ext cx="9147184" cy="5148242"/>
          </a:xfrm>
          <a:prstGeom prst="rect">
            <a:avLst/>
          </a:prstGeom>
          <a:noFill/>
          <a:ln>
            <a:noFill/>
          </a:ln>
        </p:spPr>
      </p:pic>
      <p:sp>
        <p:nvSpPr>
          <p:cNvPr id="445" name="Google Shape;445;g16995bcced2_0_140"/>
          <p:cNvSpPr txBox="1">
            <a:spLocks noGrp="1"/>
          </p:cNvSpPr>
          <p:nvPr>
            <p:ph type="title"/>
          </p:nvPr>
        </p:nvSpPr>
        <p:spPr>
          <a:xfrm>
            <a:off x="482600" y="241523"/>
            <a:ext cx="8178900" cy="852600"/>
          </a:xfrm>
          <a:prstGeom prst="rect">
            <a:avLst/>
          </a:prstGeom>
          <a:noFill/>
          <a:ln>
            <a:noFill/>
          </a:ln>
        </p:spPr>
        <p:txBody>
          <a:bodyPr spcFirstLastPara="1" wrap="square" lIns="68600" tIns="34275" rIns="68600" bIns="34275" anchor="ctr" anchorCtr="0">
            <a:normAutofit/>
          </a:bodyPr>
          <a:lstStyle/>
          <a:p>
            <a:pPr marL="0" lvl="0" indent="0" algn="ctr" rtl="0">
              <a:lnSpc>
                <a:spcPct val="90000"/>
              </a:lnSpc>
              <a:spcBef>
                <a:spcPts val="0"/>
              </a:spcBef>
              <a:spcAft>
                <a:spcPts val="0"/>
              </a:spcAft>
              <a:buClr>
                <a:schemeClr val="dk1"/>
              </a:buClr>
              <a:buSzPts val="2700"/>
              <a:buFont typeface="Calibri"/>
              <a:buNone/>
            </a:pPr>
            <a:r>
              <a:rPr lang="en-US" sz="2700" b="1" dirty="0"/>
              <a:t>Black and Latino Male Achievement Updates </a:t>
            </a:r>
            <a:endParaRPr b="1" dirty="0"/>
          </a:p>
        </p:txBody>
      </p:sp>
      <p:sp>
        <p:nvSpPr>
          <p:cNvPr id="446" name="Google Shape;446;g16995bcced2_0_140"/>
          <p:cNvSpPr/>
          <p:nvPr/>
        </p:nvSpPr>
        <p:spPr>
          <a:xfrm rot="2701506">
            <a:off x="8289336" y="1591600"/>
            <a:ext cx="484297" cy="484297"/>
          </a:xfrm>
          <a:prstGeom prst="rect">
            <a:avLst/>
          </a:prstGeom>
          <a:solidFill>
            <a:schemeClr val="accent4">
              <a:alpha val="29800"/>
            </a:schemeClr>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447" name="Google Shape;447;g16995bcced2_0_140"/>
          <p:cNvSpPr/>
          <p:nvPr/>
        </p:nvSpPr>
        <p:spPr>
          <a:xfrm rot="-5400000">
            <a:off x="7715826" y="1008717"/>
            <a:ext cx="1901400" cy="954600"/>
          </a:xfrm>
          <a:prstGeom prst="triangle">
            <a:avLst>
              <a:gd name="adj" fmla="val 50000"/>
            </a:avLst>
          </a:prstGeom>
          <a:solidFill>
            <a:schemeClr val="accent4">
              <a:alpha val="29800"/>
            </a:schemeClr>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448" name="Google Shape;448;g16995bcced2_0_140"/>
          <p:cNvSpPr/>
          <p:nvPr/>
        </p:nvSpPr>
        <p:spPr>
          <a:xfrm rot="5400000">
            <a:off x="-376905" y="3831260"/>
            <a:ext cx="1514400" cy="760500"/>
          </a:xfrm>
          <a:prstGeom prst="triangle">
            <a:avLst>
              <a:gd name="adj" fmla="val 50000"/>
            </a:avLst>
          </a:prstGeom>
          <a:solidFill>
            <a:schemeClr val="accent1">
              <a:alpha val="29800"/>
            </a:schemeClr>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449" name="Google Shape;449;g16995bcced2_0_140"/>
          <p:cNvSpPr/>
          <p:nvPr/>
        </p:nvSpPr>
        <p:spPr>
          <a:xfrm rot="2702000">
            <a:off x="320701" y="4300677"/>
            <a:ext cx="364655" cy="364655"/>
          </a:xfrm>
          <a:prstGeom prst="rect">
            <a:avLst/>
          </a:prstGeom>
          <a:solidFill>
            <a:schemeClr val="accent1">
              <a:alpha val="29800"/>
            </a:schemeClr>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grpSp>
        <p:nvGrpSpPr>
          <p:cNvPr id="450" name="Google Shape;450;g16995bcced2_0_140"/>
          <p:cNvGrpSpPr/>
          <p:nvPr/>
        </p:nvGrpSpPr>
        <p:grpSpPr>
          <a:xfrm>
            <a:off x="520938" y="1340471"/>
            <a:ext cx="8102135" cy="3294612"/>
            <a:chOff x="51117" y="2665"/>
            <a:chExt cx="10802846" cy="4388720"/>
          </a:xfrm>
        </p:grpSpPr>
        <p:sp>
          <p:nvSpPr>
            <p:cNvPr id="451" name="Google Shape;451;g16995bcced2_0_140"/>
            <p:cNvSpPr/>
            <p:nvPr/>
          </p:nvSpPr>
          <p:spPr>
            <a:xfrm>
              <a:off x="51117" y="2665"/>
              <a:ext cx="3375900" cy="2025600"/>
            </a:xfrm>
            <a:prstGeom prst="rect">
              <a:avLst/>
            </a:prstGeom>
            <a:gradFill>
              <a:gsLst>
                <a:gs pos="0">
                  <a:srgbClr val="F08B54"/>
                </a:gs>
                <a:gs pos="50000">
                  <a:srgbClr val="F67A26"/>
                </a:gs>
                <a:gs pos="100000">
                  <a:srgbClr val="E36A18"/>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52" name="Google Shape;452;g16995bcced2_0_140"/>
            <p:cNvSpPr txBox="1"/>
            <p:nvPr/>
          </p:nvSpPr>
          <p:spPr>
            <a:xfrm>
              <a:off x="51117" y="2665"/>
              <a:ext cx="3375900" cy="2025600"/>
            </a:xfrm>
            <a:prstGeom prst="rect">
              <a:avLst/>
            </a:prstGeom>
            <a:noFill/>
            <a:ln>
              <a:noFill/>
            </a:ln>
          </p:spPr>
          <p:txBody>
            <a:bodyPr spcFirstLastPara="1" wrap="square" lIns="54300" tIns="54300" rIns="54300" bIns="543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dirty="0">
                  <a:solidFill>
                    <a:schemeClr val="lt1"/>
                  </a:solidFill>
                  <a:latin typeface="Calibri"/>
                  <a:ea typeface="Calibri"/>
                  <a:cs typeface="Calibri"/>
                  <a:sym typeface="Calibri"/>
                </a:rPr>
                <a:t>Provided BLMA Buddies Program </a:t>
              </a:r>
              <a:r>
                <a:rPr lang="en-US" dirty="0">
                  <a:solidFill>
                    <a:schemeClr val="lt1"/>
                  </a:solidFill>
                  <a:latin typeface="Calibri"/>
                  <a:ea typeface="Calibri"/>
                  <a:cs typeface="Calibri"/>
                  <a:sym typeface="Calibri"/>
                </a:rPr>
                <a:t>to</a:t>
              </a:r>
              <a:r>
                <a:rPr lang="en-US" sz="1400" dirty="0">
                  <a:solidFill>
                    <a:schemeClr val="lt1"/>
                  </a:solidFill>
                  <a:latin typeface="Calibri"/>
                  <a:ea typeface="Calibri"/>
                  <a:cs typeface="Calibri"/>
                  <a:sym typeface="Calibri"/>
                </a:rPr>
                <a:t> grades four and five in 8 schools </a:t>
              </a:r>
              <a:endParaRPr sz="1100" dirty="0"/>
            </a:p>
          </p:txBody>
        </p:sp>
        <p:sp>
          <p:nvSpPr>
            <p:cNvPr id="453" name="Google Shape;453;g16995bcced2_0_140"/>
            <p:cNvSpPr/>
            <p:nvPr/>
          </p:nvSpPr>
          <p:spPr>
            <a:xfrm>
              <a:off x="3764590" y="2665"/>
              <a:ext cx="3375900" cy="2025600"/>
            </a:xfrm>
            <a:prstGeom prst="rect">
              <a:avLst/>
            </a:prstGeom>
            <a:gradFill>
              <a:gsLst>
                <a:gs pos="0">
                  <a:srgbClr val="DC8767"/>
                </a:gs>
                <a:gs pos="50000">
                  <a:srgbClr val="DD7549"/>
                </a:gs>
                <a:gs pos="100000">
                  <a:srgbClr val="CA6438"/>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54" name="Google Shape;454;g16995bcced2_0_140"/>
            <p:cNvSpPr txBox="1"/>
            <p:nvPr/>
          </p:nvSpPr>
          <p:spPr>
            <a:xfrm>
              <a:off x="3764590" y="2665"/>
              <a:ext cx="3375900" cy="2025600"/>
            </a:xfrm>
            <a:prstGeom prst="rect">
              <a:avLst/>
            </a:prstGeom>
            <a:noFill/>
            <a:ln>
              <a:noFill/>
            </a:ln>
          </p:spPr>
          <p:txBody>
            <a:bodyPr spcFirstLastPara="1" wrap="square" lIns="54300" tIns="54300" rIns="54300" bIns="543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dirty="0">
                  <a:solidFill>
                    <a:schemeClr val="lt1"/>
                  </a:solidFill>
                  <a:latin typeface="Calibri"/>
                  <a:ea typeface="Calibri"/>
                  <a:cs typeface="Calibri"/>
                  <a:sym typeface="Calibri"/>
                </a:rPr>
                <a:t>120 Manhood Development Academy students across 2 high schools </a:t>
              </a:r>
              <a:endParaRPr sz="1100" dirty="0"/>
            </a:p>
          </p:txBody>
        </p:sp>
        <p:sp>
          <p:nvSpPr>
            <p:cNvPr id="455" name="Google Shape;455;g16995bcced2_0_140"/>
            <p:cNvSpPr/>
            <p:nvPr/>
          </p:nvSpPr>
          <p:spPr>
            <a:xfrm>
              <a:off x="7478063" y="2665"/>
              <a:ext cx="3375900" cy="2025600"/>
            </a:xfrm>
            <a:prstGeom prst="rect">
              <a:avLst/>
            </a:prstGeom>
            <a:gradFill>
              <a:gsLst>
                <a:gs pos="0">
                  <a:srgbClr val="CA8D7E"/>
                </a:gs>
                <a:gs pos="50000">
                  <a:srgbClr val="C77C69"/>
                </a:gs>
                <a:gs pos="100000">
                  <a:srgbClr val="B56A57"/>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56" name="Google Shape;456;g16995bcced2_0_140"/>
            <p:cNvSpPr txBox="1"/>
            <p:nvPr/>
          </p:nvSpPr>
          <p:spPr>
            <a:xfrm>
              <a:off x="7478063" y="2665"/>
              <a:ext cx="3375900" cy="2025600"/>
            </a:xfrm>
            <a:prstGeom prst="rect">
              <a:avLst/>
            </a:prstGeom>
            <a:noFill/>
            <a:ln>
              <a:noFill/>
            </a:ln>
          </p:spPr>
          <p:txBody>
            <a:bodyPr spcFirstLastPara="1" wrap="square" lIns="54300" tIns="54300" rIns="54300" bIns="543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dirty="0">
                  <a:solidFill>
                    <a:schemeClr val="lt1"/>
                  </a:solidFill>
                  <a:latin typeface="Calibri"/>
                  <a:ea typeface="Calibri"/>
                  <a:cs typeface="Calibri"/>
                  <a:sym typeface="Calibri"/>
                </a:rPr>
                <a:t>Hosted first annual Mental Health Summit event to bring awareness to Black and Latino students</a:t>
              </a:r>
              <a:endParaRPr sz="1100" dirty="0"/>
            </a:p>
          </p:txBody>
        </p:sp>
        <p:sp>
          <p:nvSpPr>
            <p:cNvPr id="457" name="Google Shape;457;g16995bcced2_0_140"/>
            <p:cNvSpPr/>
            <p:nvPr/>
          </p:nvSpPr>
          <p:spPr>
            <a:xfrm>
              <a:off x="1907854" y="2365785"/>
              <a:ext cx="3375900" cy="2025600"/>
            </a:xfrm>
            <a:prstGeom prst="rect">
              <a:avLst/>
            </a:prstGeom>
            <a:gradFill>
              <a:gsLst>
                <a:gs pos="0">
                  <a:srgbClr val="BA9A96"/>
                </a:gs>
                <a:gs pos="50000">
                  <a:srgbClr val="B58C87"/>
                </a:gs>
                <a:gs pos="100000">
                  <a:srgbClr val="A17975"/>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58" name="Google Shape;458;g16995bcced2_0_140"/>
            <p:cNvSpPr txBox="1"/>
            <p:nvPr/>
          </p:nvSpPr>
          <p:spPr>
            <a:xfrm>
              <a:off x="1907854" y="2365785"/>
              <a:ext cx="3375900" cy="2025600"/>
            </a:xfrm>
            <a:prstGeom prst="rect">
              <a:avLst/>
            </a:prstGeom>
            <a:noFill/>
            <a:ln>
              <a:noFill/>
            </a:ln>
          </p:spPr>
          <p:txBody>
            <a:bodyPr spcFirstLastPara="1" wrap="square" lIns="54300" tIns="54300" rIns="54300" bIns="543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dirty="0">
                  <a:solidFill>
                    <a:schemeClr val="lt1"/>
                  </a:solidFill>
                  <a:latin typeface="Calibri"/>
                  <a:ea typeface="Calibri"/>
                  <a:cs typeface="Calibri"/>
                  <a:sym typeface="Calibri"/>
                </a:rPr>
                <a:t>Ongoing partnership with Mentor Greater Milwaukee to provide services to students; 110 students across 10 schools met with and were paired with community mentors </a:t>
              </a:r>
              <a:endParaRPr sz="1100" dirty="0"/>
            </a:p>
          </p:txBody>
        </p:sp>
        <p:sp>
          <p:nvSpPr>
            <p:cNvPr id="459" name="Google Shape;459;g16995bcced2_0_140"/>
            <p:cNvSpPr/>
            <p:nvPr/>
          </p:nvSpPr>
          <p:spPr>
            <a:xfrm>
              <a:off x="5621327" y="2365785"/>
              <a:ext cx="3375900" cy="2025600"/>
            </a:xfrm>
            <a:prstGeom prst="rect">
              <a:avLst/>
            </a:prstGeom>
            <a:gradFill>
              <a:gsLst>
                <a:gs pos="0">
                  <a:srgbClr val="AEAEAE"/>
                </a:gs>
                <a:gs pos="50000">
                  <a:srgbClr val="A4A4A4"/>
                </a:gs>
                <a:gs pos="100000">
                  <a:srgbClr val="909090"/>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60" name="Google Shape;460;g16995bcced2_0_140"/>
            <p:cNvSpPr txBox="1"/>
            <p:nvPr/>
          </p:nvSpPr>
          <p:spPr>
            <a:xfrm>
              <a:off x="5621327" y="2365785"/>
              <a:ext cx="3375900" cy="2025600"/>
            </a:xfrm>
            <a:prstGeom prst="rect">
              <a:avLst/>
            </a:prstGeom>
            <a:solidFill>
              <a:schemeClr val="bg1">
                <a:lumMod val="50000"/>
              </a:schemeClr>
            </a:solidFill>
            <a:ln>
              <a:noFill/>
            </a:ln>
          </p:spPr>
          <p:txBody>
            <a:bodyPr spcFirstLastPara="1" wrap="square" lIns="54300" tIns="54300" rIns="54300" bIns="543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400" dirty="0">
                  <a:solidFill>
                    <a:schemeClr val="lt1"/>
                  </a:solidFill>
                  <a:latin typeface="Calibri"/>
                  <a:ea typeface="Calibri"/>
                  <a:cs typeface="Calibri"/>
                  <a:sym typeface="Calibri"/>
                </a:rPr>
                <a:t>#SeeMeBecause is Art Start’s campaign to start a dialogue about what it means to be seen; in 2018 and 2019, the campaign highlighted Black and Latino young men within MPS and how they ask to be seen</a:t>
              </a:r>
              <a:endParaRPr sz="1400" dirty="0">
                <a:solidFill>
                  <a:schemeClr val="lt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5D205959-5D49-6CB9-6BC5-AC73ED9F5303}"/>
              </a:ext>
            </a:extLst>
          </p:cNvPr>
          <p:cNvSpPr txBox="1"/>
          <p:nvPr/>
        </p:nvSpPr>
        <p:spPr>
          <a:xfrm>
            <a:off x="6781799" y="4762500"/>
            <a:ext cx="1724025" cy="215441"/>
          </a:xfrm>
          <a:prstGeom prst="rect">
            <a:avLst/>
          </a:prstGeom>
          <a:no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5CB1794D-67AD-24A3-C950-3419D9E4C408}"/>
              </a:ext>
            </a:extLst>
          </p:cNvPr>
          <p:cNvSpPr txBox="1"/>
          <p:nvPr/>
        </p:nvSpPr>
        <p:spPr>
          <a:xfrm>
            <a:off x="8562975" y="4762500"/>
            <a:ext cx="310960" cy="215444"/>
          </a:xfrm>
          <a:prstGeom prst="rect">
            <a:avLst/>
          </a:prstGeom>
          <a:noFill/>
        </p:spPr>
        <p:txBody>
          <a:bodyPr wrap="square" rtlCol="0">
            <a:spAutoFit/>
          </a:bodyPr>
          <a:lstStyle/>
          <a:p>
            <a:r>
              <a:rPr lang="en-US" sz="800" dirty="0"/>
              <a:t>10</a:t>
            </a:r>
          </a:p>
        </p:txBody>
      </p:sp>
      <p:sp>
        <p:nvSpPr>
          <p:cNvPr id="4" name="TextBox 3">
            <a:extLst>
              <a:ext uri="{FF2B5EF4-FFF2-40B4-BE49-F238E27FC236}">
                <a16:creationId xmlns:a16="http://schemas.microsoft.com/office/drawing/2014/main" id="{E8DBD422-057F-49FA-B841-4656161F36E7}"/>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4"/>
        <p:cNvGrpSpPr/>
        <p:nvPr/>
      </p:nvGrpSpPr>
      <p:grpSpPr>
        <a:xfrm>
          <a:off x="0" y="0"/>
          <a:ext cx="0" cy="0"/>
          <a:chOff x="0" y="0"/>
          <a:chExt cx="0" cy="0"/>
        </a:xfrm>
      </p:grpSpPr>
      <p:sp>
        <p:nvSpPr>
          <p:cNvPr id="465" name="Google Shape;465;g16995bcced2_0_161"/>
          <p:cNvSpPr/>
          <p:nvPr/>
        </p:nvSpPr>
        <p:spPr>
          <a:xfrm>
            <a:off x="0" y="0"/>
            <a:ext cx="9144000" cy="5148300"/>
          </a:xfrm>
          <a:prstGeom prst="rect">
            <a:avLst/>
          </a:prstGeom>
          <a:solidFill>
            <a:srgbClr val="000000"/>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pic>
        <p:nvPicPr>
          <p:cNvPr id="466" name="Google Shape;466;g16995bcced2_0_161" descr="Icon&#10;&#10;Description automatically generated"/>
          <p:cNvPicPr preferRelativeResize="0"/>
          <p:nvPr/>
        </p:nvPicPr>
        <p:blipFill rotWithShape="1">
          <a:blip r:embed="rId3">
            <a:alphaModFix amt="35000"/>
          </a:blip>
          <a:srcRect l="7115" r="-9"/>
          <a:stretch/>
        </p:blipFill>
        <p:spPr>
          <a:xfrm>
            <a:off x="15" y="8"/>
            <a:ext cx="9143985" cy="5148242"/>
          </a:xfrm>
          <a:prstGeom prst="rect">
            <a:avLst/>
          </a:prstGeom>
          <a:noFill/>
          <a:ln>
            <a:noFill/>
          </a:ln>
        </p:spPr>
      </p:pic>
      <p:sp>
        <p:nvSpPr>
          <p:cNvPr id="467" name="Google Shape;467;g16995bcced2_0_161"/>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p>
            <a:pPr marL="0" lvl="0" indent="0" algn="ctr" rtl="0">
              <a:lnSpc>
                <a:spcPct val="90000"/>
              </a:lnSpc>
              <a:spcBef>
                <a:spcPts val="0"/>
              </a:spcBef>
              <a:spcAft>
                <a:spcPts val="0"/>
              </a:spcAft>
              <a:buClr>
                <a:srgbClr val="FFFFFF"/>
              </a:buClr>
              <a:buSzPts val="3300"/>
              <a:buFont typeface="Calibri"/>
              <a:buNone/>
            </a:pPr>
            <a:r>
              <a:rPr lang="en-US" b="1" dirty="0">
                <a:solidFill>
                  <a:srgbClr val="FFFFFF"/>
                </a:solidFill>
              </a:rPr>
              <a:t>Girls of Color Updates </a:t>
            </a:r>
            <a:endParaRPr b="1" dirty="0"/>
          </a:p>
        </p:txBody>
      </p:sp>
      <p:grpSp>
        <p:nvGrpSpPr>
          <p:cNvPr id="468" name="Google Shape;468;g16995bcced2_0_161"/>
          <p:cNvGrpSpPr/>
          <p:nvPr/>
        </p:nvGrpSpPr>
        <p:grpSpPr>
          <a:xfrm>
            <a:off x="1939698" y="1372717"/>
            <a:ext cx="5264600" cy="3262035"/>
            <a:chOff x="1748064" y="2975"/>
            <a:chExt cx="7019466" cy="4345324"/>
          </a:xfrm>
        </p:grpSpPr>
        <p:sp>
          <p:nvSpPr>
            <p:cNvPr id="469" name="Google Shape;469;g16995bcced2_0_161"/>
            <p:cNvSpPr/>
            <p:nvPr/>
          </p:nvSpPr>
          <p:spPr>
            <a:xfrm>
              <a:off x="1748064" y="2975"/>
              <a:ext cx="3342600" cy="2005500"/>
            </a:xfrm>
            <a:prstGeom prst="rect">
              <a:avLst/>
            </a:prstGeom>
            <a:gradFill>
              <a:gsLst>
                <a:gs pos="0">
                  <a:srgbClr val="6EA5DA"/>
                </a:gs>
                <a:gs pos="50000">
                  <a:srgbClr val="529BDA"/>
                </a:gs>
                <a:gs pos="100000">
                  <a:srgbClr val="4188C8"/>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70" name="Google Shape;470;g16995bcced2_0_161"/>
            <p:cNvSpPr txBox="1"/>
            <p:nvPr/>
          </p:nvSpPr>
          <p:spPr>
            <a:xfrm>
              <a:off x="1748064" y="2975"/>
              <a:ext cx="3342600" cy="20055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200" dirty="0">
                  <a:solidFill>
                    <a:schemeClr val="lt1"/>
                  </a:solidFill>
                  <a:latin typeface="Calibri"/>
                  <a:ea typeface="Calibri"/>
                  <a:cs typeface="Calibri"/>
                  <a:sym typeface="Calibri"/>
                </a:rPr>
                <a:t>Conducted listening sessions at 12 sites and piloted workshops at sites that supported female-identifying students in grades four to twelve</a:t>
              </a:r>
              <a:endParaRPr sz="1200" dirty="0"/>
            </a:p>
          </p:txBody>
        </p:sp>
        <p:sp>
          <p:nvSpPr>
            <p:cNvPr id="471" name="Google Shape;471;g16995bcced2_0_161"/>
            <p:cNvSpPr/>
            <p:nvPr/>
          </p:nvSpPr>
          <p:spPr>
            <a:xfrm>
              <a:off x="5424930" y="2975"/>
              <a:ext cx="3342600" cy="2005500"/>
            </a:xfrm>
            <a:prstGeom prst="rect">
              <a:avLst/>
            </a:prstGeom>
            <a:gradFill>
              <a:gsLst>
                <a:gs pos="0">
                  <a:srgbClr val="67CFBD"/>
                </a:gs>
                <a:gs pos="50000">
                  <a:srgbClr val="49CEBA"/>
                </a:gs>
                <a:gs pos="100000">
                  <a:srgbClr val="39BDA8"/>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72" name="Google Shape;472;g16995bcced2_0_161"/>
            <p:cNvSpPr txBox="1"/>
            <p:nvPr/>
          </p:nvSpPr>
          <p:spPr>
            <a:xfrm>
              <a:off x="5424930" y="2975"/>
              <a:ext cx="3342600" cy="2005500"/>
            </a:xfrm>
            <a:prstGeom prst="rect">
              <a:avLst/>
            </a:prstGeom>
            <a:noFill/>
            <a:ln>
              <a:noFill/>
            </a:ln>
          </p:spPr>
          <p:txBody>
            <a:bodyPr spcFirstLastPara="1" wrap="square" lIns="42875" tIns="42875" rIns="42875" bIns="42875" anchor="ctr" anchorCtr="0">
              <a:noAutofit/>
            </a:bodyPr>
            <a:lstStyle/>
            <a:p>
              <a:pPr marR="0" lvl="0" algn="ctr" rtl="0">
                <a:lnSpc>
                  <a:spcPct val="90000"/>
                </a:lnSpc>
                <a:spcBef>
                  <a:spcPts val="0"/>
                </a:spcBef>
                <a:spcAft>
                  <a:spcPts val="0"/>
                </a:spcAft>
                <a:buClr>
                  <a:schemeClr val="lt1"/>
                </a:buClr>
                <a:buSzPts val="1100"/>
                <a:buFont typeface="Calibri"/>
                <a:buNone/>
              </a:pPr>
              <a:r>
                <a:rPr lang="en-US" sz="1200" dirty="0">
                  <a:solidFill>
                    <a:schemeClr val="lt1"/>
                  </a:solidFill>
                  <a:latin typeface="Calibri"/>
                  <a:ea typeface="Calibri"/>
                  <a:cs typeface="Calibri"/>
                  <a:sym typeface="Calibri"/>
                </a:rPr>
                <a:t>Hosted first annual Denim Day event to bring awareness of sexual assault and rape; 200 female-identifying students received our awareness training centered on consent, understanding sexual assault, and tips, tools, and resources on how to report and begin healing </a:t>
              </a:r>
              <a:endParaRPr sz="1200" dirty="0"/>
            </a:p>
          </p:txBody>
        </p:sp>
        <p:sp>
          <p:nvSpPr>
            <p:cNvPr id="473" name="Google Shape;473;g16995bcced2_0_161"/>
            <p:cNvSpPr/>
            <p:nvPr/>
          </p:nvSpPr>
          <p:spPr>
            <a:xfrm>
              <a:off x="1748064" y="2342799"/>
              <a:ext cx="3342600" cy="2005500"/>
            </a:xfrm>
            <a:prstGeom prst="rect">
              <a:avLst/>
            </a:prstGeom>
            <a:gradFill>
              <a:gsLst>
                <a:gs pos="0">
                  <a:srgbClr val="61C475"/>
                </a:gs>
                <a:gs pos="50000">
                  <a:srgbClr val="42C25D"/>
                </a:gs>
                <a:gs pos="100000">
                  <a:srgbClr val="33B14F"/>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74" name="Google Shape;474;g16995bcced2_0_161"/>
            <p:cNvSpPr txBox="1"/>
            <p:nvPr/>
          </p:nvSpPr>
          <p:spPr>
            <a:xfrm>
              <a:off x="1748064" y="2342799"/>
              <a:ext cx="3342600" cy="20055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200" dirty="0">
                  <a:solidFill>
                    <a:schemeClr val="lt1"/>
                  </a:solidFill>
                  <a:latin typeface="Calibri"/>
                  <a:ea typeface="Calibri"/>
                  <a:cs typeface="Calibri"/>
                  <a:sym typeface="Calibri"/>
                </a:rPr>
                <a:t>Built partnerships with Pearls for Teen Girls and Girls On The Run to offer ongoing consistent programming for girls at 15 sites in the 2022–23 school year   </a:t>
              </a:r>
              <a:endParaRPr sz="1200" dirty="0"/>
            </a:p>
          </p:txBody>
        </p:sp>
        <p:sp>
          <p:nvSpPr>
            <p:cNvPr id="475" name="Google Shape;475;g16995bcced2_0_161"/>
            <p:cNvSpPr/>
            <p:nvPr/>
          </p:nvSpPr>
          <p:spPr>
            <a:xfrm>
              <a:off x="5424930" y="2342799"/>
              <a:ext cx="3342600" cy="2005500"/>
            </a:xfrm>
            <a:prstGeom prst="rect">
              <a:avLst/>
            </a:prstGeom>
            <a:gradFill>
              <a:gsLst>
                <a:gs pos="0">
                  <a:srgbClr val="7EB55F"/>
                </a:gs>
                <a:gs pos="50000">
                  <a:srgbClr val="6EB03F"/>
                </a:gs>
                <a:gs pos="100000">
                  <a:srgbClr val="5F9F34"/>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76" name="Google Shape;476;g16995bcced2_0_161"/>
            <p:cNvSpPr txBox="1"/>
            <p:nvPr/>
          </p:nvSpPr>
          <p:spPr>
            <a:xfrm>
              <a:off x="5424930" y="2342799"/>
              <a:ext cx="3342600" cy="2005500"/>
            </a:xfrm>
            <a:prstGeom prst="rect">
              <a:avLst/>
            </a:prstGeom>
            <a:noFill/>
            <a:ln>
              <a:noFill/>
            </a:ln>
          </p:spPr>
          <p:txBody>
            <a:bodyPr spcFirstLastPara="1" wrap="square" lIns="42875" tIns="42875" rIns="42875" bIns="42875" anchor="ctr" anchorCtr="0">
              <a:noAutofit/>
            </a:bodyPr>
            <a:lstStyle/>
            <a:p>
              <a:pPr marR="0" lvl="0" algn="ctr" rtl="0">
                <a:lnSpc>
                  <a:spcPct val="90000"/>
                </a:lnSpc>
                <a:spcBef>
                  <a:spcPts val="0"/>
                </a:spcBef>
                <a:spcAft>
                  <a:spcPts val="0"/>
                </a:spcAft>
                <a:buClr>
                  <a:schemeClr val="lt1"/>
                </a:buClr>
                <a:buSzPts val="1100"/>
                <a:buFont typeface="Calibri"/>
                <a:buNone/>
              </a:pPr>
              <a:r>
                <a:rPr lang="en-US" sz="1200" dirty="0">
                  <a:solidFill>
                    <a:schemeClr val="lt1"/>
                  </a:solidFill>
                  <a:latin typeface="Calibri"/>
                  <a:ea typeface="Calibri"/>
                  <a:cs typeface="Calibri"/>
                  <a:sym typeface="Calibri"/>
                </a:rPr>
                <a:t>The Miseducation of Girls of Color training/workshop </a:t>
              </a:r>
              <a:endParaRPr sz="1200" dirty="0">
                <a:solidFill>
                  <a:schemeClr val="lt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FFE8D2E8-A7A3-634A-802B-039A1B206A39}"/>
              </a:ext>
            </a:extLst>
          </p:cNvPr>
          <p:cNvSpPr txBox="1"/>
          <p:nvPr/>
        </p:nvSpPr>
        <p:spPr>
          <a:xfrm>
            <a:off x="6781799" y="4762500"/>
            <a:ext cx="1724025" cy="215441"/>
          </a:xfrm>
          <a:prstGeom prst="rect">
            <a:avLst/>
          </a:prstGeom>
          <a:noFill/>
        </p:spPr>
        <p:txBody>
          <a:bodyPr wrap="square" rtlCol="0">
            <a:spAutoFit/>
          </a:bodyPr>
          <a:lstStyle/>
          <a:p>
            <a:pPr algn="r"/>
            <a:r>
              <a:rPr lang="en-US" sz="800" dirty="0">
                <a:solidFill>
                  <a:schemeClr val="bg1"/>
                </a:solidFill>
              </a:rPr>
              <a:t>© 2022 Milwaukee Public Schools</a:t>
            </a:r>
          </a:p>
        </p:txBody>
      </p:sp>
      <p:sp>
        <p:nvSpPr>
          <p:cNvPr id="3" name="TextBox 2">
            <a:extLst>
              <a:ext uri="{FF2B5EF4-FFF2-40B4-BE49-F238E27FC236}">
                <a16:creationId xmlns:a16="http://schemas.microsoft.com/office/drawing/2014/main" id="{96A5CD11-F418-6898-8085-AA1BD4FEADDD}"/>
              </a:ext>
            </a:extLst>
          </p:cNvPr>
          <p:cNvSpPr txBox="1"/>
          <p:nvPr/>
        </p:nvSpPr>
        <p:spPr>
          <a:xfrm>
            <a:off x="8562974" y="4762500"/>
            <a:ext cx="337678" cy="215444"/>
          </a:xfrm>
          <a:prstGeom prst="rect">
            <a:avLst/>
          </a:prstGeom>
          <a:noFill/>
        </p:spPr>
        <p:txBody>
          <a:bodyPr wrap="square" rtlCol="0">
            <a:spAutoFit/>
          </a:bodyPr>
          <a:lstStyle/>
          <a:p>
            <a:r>
              <a:rPr lang="en-US" sz="800" dirty="0">
                <a:solidFill>
                  <a:schemeClr val="bg1"/>
                </a:solidFill>
              </a:rPr>
              <a:t>11</a:t>
            </a:r>
          </a:p>
        </p:txBody>
      </p:sp>
      <p:sp>
        <p:nvSpPr>
          <p:cNvPr id="4" name="TextBox 3">
            <a:extLst>
              <a:ext uri="{FF2B5EF4-FFF2-40B4-BE49-F238E27FC236}">
                <a16:creationId xmlns:a16="http://schemas.microsoft.com/office/drawing/2014/main" id="{A8BFADDA-4A05-9FC4-E9D6-8128A2A578AD}"/>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g16995bcced2_0_176"/>
          <p:cNvSpPr/>
          <p:nvPr/>
        </p:nvSpPr>
        <p:spPr>
          <a:xfrm>
            <a:off x="2286" y="-4641"/>
            <a:ext cx="9141900" cy="5148300"/>
          </a:xfrm>
          <a:prstGeom prst="rect">
            <a:avLst/>
          </a:prstGeom>
          <a:solidFill>
            <a:schemeClr val="lt1"/>
          </a:solidFill>
          <a:ln>
            <a:noFill/>
          </a:ln>
        </p:spPr>
        <p:txBody>
          <a:bodyPr spcFirstLastPara="1" wrap="square" lIns="68600" tIns="34275" rIns="68600"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482" name="Google Shape;482;g16995bcced2_0_176"/>
          <p:cNvSpPr/>
          <p:nvPr/>
        </p:nvSpPr>
        <p:spPr>
          <a:xfrm>
            <a:off x="0" y="0"/>
            <a:ext cx="9144000" cy="5148300"/>
          </a:xfrm>
          <a:prstGeom prst="rect">
            <a:avLst/>
          </a:prstGeom>
          <a:solidFill>
            <a:srgbClr val="000000"/>
          </a:solidFill>
          <a:ln>
            <a:noFill/>
          </a:ln>
        </p:spPr>
        <p:txBody>
          <a:bodyPr spcFirstLastPara="1" wrap="square" lIns="68600" tIns="34275" rIns="68600"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pic>
        <p:nvPicPr>
          <p:cNvPr id="483" name="Google Shape;483;g16995bcced2_0_176"/>
          <p:cNvPicPr preferRelativeResize="0"/>
          <p:nvPr/>
        </p:nvPicPr>
        <p:blipFill rotWithShape="1">
          <a:blip r:embed="rId3">
            <a:alphaModFix amt="50000"/>
          </a:blip>
          <a:srcRect t="12699" b="3033"/>
          <a:stretch/>
        </p:blipFill>
        <p:spPr>
          <a:xfrm>
            <a:off x="15" y="1"/>
            <a:ext cx="9143985" cy="5148249"/>
          </a:xfrm>
          <a:prstGeom prst="rect">
            <a:avLst/>
          </a:prstGeom>
          <a:noFill/>
          <a:ln>
            <a:noFill/>
          </a:ln>
        </p:spPr>
      </p:pic>
      <p:sp>
        <p:nvSpPr>
          <p:cNvPr id="484" name="Google Shape;484;g16995bcced2_0_176"/>
          <p:cNvSpPr txBox="1">
            <a:spLocks noGrp="1"/>
          </p:cNvSpPr>
          <p:nvPr>
            <p:ph type="title"/>
          </p:nvPr>
        </p:nvSpPr>
        <p:spPr>
          <a:xfrm>
            <a:off x="429975" y="723575"/>
            <a:ext cx="2819475" cy="3701100"/>
          </a:xfrm>
          <a:prstGeom prst="rect">
            <a:avLst/>
          </a:prstGeom>
          <a:noFill/>
          <a:ln>
            <a:noFill/>
          </a:ln>
        </p:spPr>
        <p:txBody>
          <a:bodyPr spcFirstLastPara="1" wrap="square" lIns="68600" tIns="34275" rIns="68600" bIns="34275" anchor="ctr" anchorCtr="0">
            <a:normAutofit/>
          </a:bodyPr>
          <a:lstStyle/>
          <a:p>
            <a:pPr marL="0" lvl="0" indent="0" algn="r" rtl="0">
              <a:lnSpc>
                <a:spcPct val="90000"/>
              </a:lnSpc>
              <a:spcBef>
                <a:spcPts val="0"/>
              </a:spcBef>
              <a:spcAft>
                <a:spcPts val="0"/>
              </a:spcAft>
              <a:buClr>
                <a:schemeClr val="lt1"/>
              </a:buClr>
              <a:buSzPts val="2600"/>
              <a:buFont typeface="Calibri"/>
              <a:buNone/>
            </a:pPr>
            <a:r>
              <a:rPr lang="en-US" sz="2600" b="1" dirty="0">
                <a:solidFill>
                  <a:schemeClr val="lt1"/>
                </a:solidFill>
              </a:rPr>
              <a:t>LGBTQ+ Support/Inclusivity Updates </a:t>
            </a:r>
            <a:endParaRPr b="1" dirty="0"/>
          </a:p>
        </p:txBody>
      </p:sp>
      <p:sp>
        <p:nvSpPr>
          <p:cNvPr id="485" name="Google Shape;485;g16995bcced2_0_176"/>
          <p:cNvSpPr/>
          <p:nvPr/>
        </p:nvSpPr>
        <p:spPr>
          <a:xfrm>
            <a:off x="3480435" y="1544475"/>
            <a:ext cx="20400" cy="2059200"/>
          </a:xfrm>
          <a:prstGeom prst="rect">
            <a:avLst/>
          </a:prstGeom>
          <a:solidFill>
            <a:srgbClr val="FFFFFF"/>
          </a:solidFill>
          <a:ln>
            <a:noFill/>
          </a:ln>
        </p:spPr>
        <p:txBody>
          <a:bodyPr spcFirstLastPara="1" wrap="square" lIns="68600" tIns="34275" rIns="68600"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grpSp>
        <p:nvGrpSpPr>
          <p:cNvPr id="486" name="Google Shape;486;g16995bcced2_0_176"/>
          <p:cNvGrpSpPr/>
          <p:nvPr/>
        </p:nvGrpSpPr>
        <p:grpSpPr>
          <a:xfrm>
            <a:off x="3732607" y="1092569"/>
            <a:ext cx="4782166" cy="2963241"/>
            <a:chOff x="778" y="491533"/>
            <a:chExt cx="6376221" cy="3947304"/>
          </a:xfrm>
        </p:grpSpPr>
        <p:sp>
          <p:nvSpPr>
            <p:cNvPr id="487" name="Google Shape;487;g16995bcced2_0_176"/>
            <p:cNvSpPr/>
            <p:nvPr/>
          </p:nvSpPr>
          <p:spPr>
            <a:xfrm>
              <a:off x="778" y="491533"/>
              <a:ext cx="3036300" cy="1821900"/>
            </a:xfrm>
            <a:prstGeom prst="rect">
              <a:avLst/>
            </a:prstGeom>
            <a:gradFill>
              <a:gsLst>
                <a:gs pos="0">
                  <a:srgbClr val="F08B54"/>
                </a:gs>
                <a:gs pos="50000">
                  <a:srgbClr val="F67A26"/>
                </a:gs>
                <a:gs pos="100000">
                  <a:srgbClr val="E36A18"/>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88" name="Google Shape;488;g16995bcced2_0_176"/>
            <p:cNvSpPr txBox="1"/>
            <p:nvPr/>
          </p:nvSpPr>
          <p:spPr>
            <a:xfrm>
              <a:off x="778" y="491533"/>
              <a:ext cx="3036300" cy="1821900"/>
            </a:xfrm>
            <a:prstGeom prst="rect">
              <a:avLst/>
            </a:prstGeom>
            <a:noFill/>
            <a:ln>
              <a:noFill/>
            </a:ln>
          </p:spPr>
          <p:txBody>
            <a:bodyPr spcFirstLastPara="1" wrap="square" lIns="42875" tIns="42875" rIns="42875" bIns="42875" anchor="ctr" anchorCtr="0">
              <a:noAutofit/>
            </a:bodyPr>
            <a:lstStyle/>
            <a:p>
              <a:pPr marL="57150" marR="0" lvl="0" algn="ctr" rtl="0">
                <a:lnSpc>
                  <a:spcPct val="90000"/>
                </a:lnSpc>
                <a:spcBef>
                  <a:spcPts val="0"/>
                </a:spcBef>
                <a:spcAft>
                  <a:spcPts val="0"/>
                </a:spcAft>
                <a:buClr>
                  <a:schemeClr val="lt1"/>
                </a:buClr>
                <a:buSzPts val="1100"/>
                <a:buFont typeface="Calibri"/>
                <a:buNone/>
              </a:pPr>
              <a:r>
                <a:rPr lang="en-US" sz="1150" dirty="0">
                  <a:solidFill>
                    <a:schemeClr val="lt1"/>
                  </a:solidFill>
                  <a:latin typeface="Calibri"/>
                  <a:ea typeface="Calibri"/>
                  <a:cs typeface="Calibri"/>
                  <a:sym typeface="Calibri"/>
                </a:rPr>
                <a:t>Assisted with the creation and sustainability of Gender Sexuality Alliances (GSA) throughout the district; </a:t>
              </a:r>
            </a:p>
            <a:p>
              <a:pPr marL="57150" marR="0" lvl="0" algn="ctr" rtl="0">
                <a:lnSpc>
                  <a:spcPct val="90000"/>
                </a:lnSpc>
                <a:spcBef>
                  <a:spcPts val="0"/>
                </a:spcBef>
                <a:spcAft>
                  <a:spcPts val="0"/>
                </a:spcAft>
                <a:buClr>
                  <a:schemeClr val="lt1"/>
                </a:buClr>
                <a:buSzPts val="1100"/>
                <a:buFont typeface="Calibri"/>
                <a:buNone/>
              </a:pPr>
              <a:r>
                <a:rPr lang="en-US" sz="1150" dirty="0">
                  <a:solidFill>
                    <a:schemeClr val="lt1"/>
                  </a:solidFill>
                  <a:latin typeface="Calibri"/>
                  <a:ea typeface="Calibri"/>
                  <a:cs typeface="Calibri"/>
                  <a:sym typeface="Calibri"/>
                </a:rPr>
                <a:t>20 sites have an active GSA club at their school; 80 advisors have expressed interest </a:t>
              </a:r>
            </a:p>
            <a:p>
              <a:pPr marL="57150" marR="0" lvl="0" algn="ctr" rtl="0">
                <a:lnSpc>
                  <a:spcPct val="90000"/>
                </a:lnSpc>
                <a:spcBef>
                  <a:spcPts val="0"/>
                </a:spcBef>
                <a:spcAft>
                  <a:spcPts val="0"/>
                </a:spcAft>
                <a:buClr>
                  <a:schemeClr val="lt1"/>
                </a:buClr>
                <a:buSzPts val="1100"/>
                <a:buFont typeface="Calibri"/>
                <a:buNone/>
              </a:pPr>
              <a:r>
                <a:rPr lang="en-US" sz="1150" dirty="0">
                  <a:solidFill>
                    <a:schemeClr val="lt1"/>
                  </a:solidFill>
                  <a:latin typeface="Calibri"/>
                  <a:ea typeface="Calibri"/>
                  <a:cs typeface="Calibri"/>
                  <a:sym typeface="Calibri"/>
                </a:rPr>
                <a:t>in starting a GSA for 2022–23</a:t>
              </a:r>
              <a:endParaRPr sz="1150" dirty="0"/>
            </a:p>
          </p:txBody>
        </p:sp>
        <p:sp>
          <p:nvSpPr>
            <p:cNvPr id="489" name="Google Shape;489;g16995bcced2_0_176"/>
            <p:cNvSpPr/>
            <p:nvPr/>
          </p:nvSpPr>
          <p:spPr>
            <a:xfrm>
              <a:off x="3340699" y="491533"/>
              <a:ext cx="3036300" cy="1821900"/>
            </a:xfrm>
            <a:prstGeom prst="rect">
              <a:avLst/>
            </a:prstGeom>
            <a:gradFill>
              <a:gsLst>
                <a:gs pos="0">
                  <a:srgbClr val="AFAFAF"/>
                </a:gs>
                <a:gs pos="50000">
                  <a:schemeClr val="accent3"/>
                </a:gs>
                <a:gs pos="100000">
                  <a:srgbClr val="919191"/>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90" name="Google Shape;490;g16995bcced2_0_176"/>
            <p:cNvSpPr txBox="1"/>
            <p:nvPr/>
          </p:nvSpPr>
          <p:spPr>
            <a:xfrm>
              <a:off x="3340699" y="491533"/>
              <a:ext cx="3036300" cy="18219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50" dirty="0">
                  <a:solidFill>
                    <a:schemeClr val="lt1"/>
                  </a:solidFill>
                  <a:latin typeface="Calibri"/>
                  <a:ea typeface="Calibri"/>
                  <a:cs typeface="Calibri"/>
                  <a:sym typeface="Calibri"/>
                </a:rPr>
                <a:t>The Alliance School was the first school in the nation to start with a mission of reducing bullying. The school opened in 2005 with a goal of providing safe and accepting environment for all students. </a:t>
              </a:r>
              <a:endParaRPr sz="1150" dirty="0"/>
            </a:p>
          </p:txBody>
        </p:sp>
        <p:sp>
          <p:nvSpPr>
            <p:cNvPr id="491" name="Google Shape;491;g16995bcced2_0_176"/>
            <p:cNvSpPr/>
            <p:nvPr/>
          </p:nvSpPr>
          <p:spPr>
            <a:xfrm>
              <a:off x="778" y="2616937"/>
              <a:ext cx="3036300" cy="1821900"/>
            </a:xfrm>
            <a:prstGeom prst="rect">
              <a:avLst/>
            </a:prstGeom>
            <a:gradFill>
              <a:gsLst>
                <a:gs pos="0">
                  <a:srgbClr val="FFC647"/>
                </a:gs>
                <a:gs pos="50000">
                  <a:srgbClr val="FFC600"/>
                </a:gs>
                <a:gs pos="100000">
                  <a:srgbClr val="E3B400"/>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92" name="Google Shape;492;g16995bcced2_0_176"/>
            <p:cNvSpPr txBox="1"/>
            <p:nvPr/>
          </p:nvSpPr>
          <p:spPr>
            <a:xfrm>
              <a:off x="778" y="2616937"/>
              <a:ext cx="3036300" cy="1821900"/>
            </a:xfrm>
            <a:prstGeom prst="rect">
              <a:avLst/>
            </a:prstGeom>
            <a:solidFill>
              <a:srgbClr val="D2AA00"/>
            </a:solidFill>
            <a:ln>
              <a:noFill/>
            </a:ln>
          </p:spPr>
          <p:txBody>
            <a:bodyPr spcFirstLastPara="1" wrap="square" lIns="42875" tIns="42875" rIns="42875" bIns="42875" anchor="ctr" anchorCtr="0">
              <a:noAutofit/>
            </a:bodyPr>
            <a:lstStyle/>
            <a:p>
              <a:pPr marL="57150" marR="0" lvl="0" algn="ctr" rtl="0">
                <a:lnSpc>
                  <a:spcPct val="90000"/>
                </a:lnSpc>
                <a:spcBef>
                  <a:spcPts val="0"/>
                </a:spcBef>
                <a:spcAft>
                  <a:spcPts val="0"/>
                </a:spcAft>
                <a:buClr>
                  <a:schemeClr val="lt1"/>
                </a:buClr>
                <a:buSzPts val="1100"/>
                <a:buFont typeface="Calibri"/>
                <a:buNone/>
              </a:pPr>
              <a:r>
                <a:rPr lang="en-US" sz="1150" dirty="0">
                  <a:solidFill>
                    <a:schemeClr val="lt1"/>
                  </a:solidFill>
                  <a:latin typeface="Calibri"/>
                  <a:ea typeface="Calibri"/>
                  <a:cs typeface="Calibri"/>
                  <a:sym typeface="Calibri"/>
                </a:rPr>
                <a:t>Created/enhanced </a:t>
              </a:r>
              <a:r>
                <a:rPr lang="en-US" sz="1150" i="1" dirty="0">
                  <a:solidFill>
                    <a:schemeClr val="lt1"/>
                  </a:solidFill>
                  <a:latin typeface="Calibri"/>
                  <a:ea typeface="Calibri"/>
                  <a:cs typeface="Calibri"/>
                  <a:sym typeface="Calibri"/>
                </a:rPr>
                <a:t>Milwaukee Public Schools Gender Inclusion Guidance</a:t>
              </a:r>
              <a:r>
                <a:rPr lang="en-US" sz="1150" dirty="0">
                  <a:solidFill>
                    <a:schemeClr val="lt1"/>
                  </a:solidFill>
                  <a:latin typeface="Calibri"/>
                  <a:ea typeface="Calibri"/>
                  <a:cs typeface="Calibri"/>
                  <a:sym typeface="Calibri"/>
                </a:rPr>
                <a:t> to support our transgender, </a:t>
              </a:r>
            </a:p>
            <a:p>
              <a:pPr marL="0" marR="0" lvl="0" indent="0" algn="ctr" rtl="0">
                <a:lnSpc>
                  <a:spcPct val="90000"/>
                </a:lnSpc>
                <a:spcBef>
                  <a:spcPts val="0"/>
                </a:spcBef>
                <a:spcAft>
                  <a:spcPts val="0"/>
                </a:spcAft>
                <a:buClr>
                  <a:schemeClr val="lt1"/>
                </a:buClr>
                <a:buSzPts val="1100"/>
                <a:buFont typeface="Calibri"/>
                <a:buNone/>
              </a:pPr>
              <a:r>
                <a:rPr lang="en-US" sz="1150" dirty="0">
                  <a:solidFill>
                    <a:schemeClr val="lt1"/>
                  </a:solidFill>
                  <a:latin typeface="Calibri"/>
                  <a:ea typeface="Calibri"/>
                  <a:cs typeface="Calibri"/>
                  <a:sym typeface="Calibri"/>
                </a:rPr>
                <a:t>non-binary, and gender nonconforming students</a:t>
              </a:r>
              <a:endParaRPr sz="1150" dirty="0"/>
            </a:p>
          </p:txBody>
        </p:sp>
        <p:sp>
          <p:nvSpPr>
            <p:cNvPr id="493" name="Google Shape;493;g16995bcced2_0_176"/>
            <p:cNvSpPr/>
            <p:nvPr/>
          </p:nvSpPr>
          <p:spPr>
            <a:xfrm>
              <a:off x="3340699" y="2616937"/>
              <a:ext cx="3036300" cy="1821900"/>
            </a:xfrm>
            <a:prstGeom prst="rect">
              <a:avLst/>
            </a:prstGeom>
            <a:gradFill>
              <a:gsLst>
                <a:gs pos="0">
                  <a:srgbClr val="6EA5DA"/>
                </a:gs>
                <a:gs pos="50000">
                  <a:srgbClr val="529BDA"/>
                </a:gs>
                <a:gs pos="100000">
                  <a:srgbClr val="4188C8"/>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494" name="Google Shape;494;g16995bcced2_0_176"/>
            <p:cNvSpPr txBox="1"/>
            <p:nvPr/>
          </p:nvSpPr>
          <p:spPr>
            <a:xfrm>
              <a:off x="3340699" y="2616937"/>
              <a:ext cx="3036300" cy="1821900"/>
            </a:xfrm>
            <a:prstGeom prst="rect">
              <a:avLst/>
            </a:prstGeom>
            <a:noFill/>
            <a:ln>
              <a:noFill/>
            </a:ln>
          </p:spPr>
          <p:txBody>
            <a:bodyPr spcFirstLastPara="1" wrap="square" lIns="42875" tIns="42875" rIns="42875" bIns="42875"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50" dirty="0">
                  <a:solidFill>
                    <a:schemeClr val="lt1"/>
                  </a:solidFill>
                  <a:latin typeface="Calibri"/>
                  <a:ea typeface="Calibri"/>
                  <a:cs typeface="Calibri"/>
                  <a:sym typeface="Calibri"/>
                </a:rPr>
                <a:t>Partnered with the Human Rights Campaign on their Welcoming Schools Inclusivity training module </a:t>
              </a:r>
              <a:endParaRPr sz="1150" dirty="0"/>
            </a:p>
          </p:txBody>
        </p:sp>
      </p:grpSp>
      <p:sp>
        <p:nvSpPr>
          <p:cNvPr id="2" name="TextBox 1">
            <a:extLst>
              <a:ext uri="{FF2B5EF4-FFF2-40B4-BE49-F238E27FC236}">
                <a16:creationId xmlns:a16="http://schemas.microsoft.com/office/drawing/2014/main" id="{71B61815-1243-CC8E-4D83-3151E7FA739F}"/>
              </a:ext>
            </a:extLst>
          </p:cNvPr>
          <p:cNvSpPr txBox="1"/>
          <p:nvPr/>
        </p:nvSpPr>
        <p:spPr>
          <a:xfrm>
            <a:off x="6781799" y="4762500"/>
            <a:ext cx="1724025" cy="215441"/>
          </a:xfrm>
          <a:prstGeom prst="rect">
            <a:avLst/>
          </a:prstGeom>
          <a:noFill/>
        </p:spPr>
        <p:txBody>
          <a:bodyPr wrap="square" rtlCol="0">
            <a:spAutoFit/>
          </a:bodyPr>
          <a:lstStyle/>
          <a:p>
            <a:pPr algn="r"/>
            <a:r>
              <a:rPr lang="en-US" sz="800" dirty="0">
                <a:solidFill>
                  <a:schemeClr val="bg1"/>
                </a:solidFill>
              </a:rPr>
              <a:t>© 2022 Milwaukee Public Schools</a:t>
            </a:r>
          </a:p>
        </p:txBody>
      </p:sp>
      <p:sp>
        <p:nvSpPr>
          <p:cNvPr id="3" name="TextBox 2">
            <a:extLst>
              <a:ext uri="{FF2B5EF4-FFF2-40B4-BE49-F238E27FC236}">
                <a16:creationId xmlns:a16="http://schemas.microsoft.com/office/drawing/2014/main" id="{E90C6547-1605-C676-63CD-3616EED11548}"/>
              </a:ext>
            </a:extLst>
          </p:cNvPr>
          <p:cNvSpPr txBox="1"/>
          <p:nvPr/>
        </p:nvSpPr>
        <p:spPr>
          <a:xfrm>
            <a:off x="8562974" y="4762500"/>
            <a:ext cx="330303" cy="215444"/>
          </a:xfrm>
          <a:prstGeom prst="rect">
            <a:avLst/>
          </a:prstGeom>
          <a:noFill/>
        </p:spPr>
        <p:txBody>
          <a:bodyPr wrap="square" rtlCol="0">
            <a:spAutoFit/>
          </a:bodyPr>
          <a:lstStyle/>
          <a:p>
            <a:r>
              <a:rPr lang="en-US" sz="800" dirty="0">
                <a:solidFill>
                  <a:schemeClr val="bg1"/>
                </a:solidFill>
              </a:rPr>
              <a:t>12</a:t>
            </a:r>
          </a:p>
        </p:txBody>
      </p:sp>
      <p:sp>
        <p:nvSpPr>
          <p:cNvPr id="4" name="TextBox 3">
            <a:extLst>
              <a:ext uri="{FF2B5EF4-FFF2-40B4-BE49-F238E27FC236}">
                <a16:creationId xmlns:a16="http://schemas.microsoft.com/office/drawing/2014/main" id="{DB98A063-5640-56DC-0B77-F3A5B4A48516}"/>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Google Shape;499;g16682044f52_0_360"/>
          <p:cNvSpPr/>
          <p:nvPr/>
        </p:nvSpPr>
        <p:spPr>
          <a:xfrm>
            <a:off x="85725" y="0"/>
            <a:ext cx="9141900" cy="5148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500" name="Google Shape;500;g16682044f52_0_360"/>
          <p:cNvSpPr/>
          <p:nvPr/>
        </p:nvSpPr>
        <p:spPr>
          <a:xfrm rot="-5400000" flipH="1">
            <a:off x="1014631" y="285068"/>
            <a:ext cx="2887738" cy="4917000"/>
          </a:xfrm>
          <a:custGeom>
            <a:avLst/>
            <a:gdLst/>
            <a:ahLst/>
            <a:cxnLst/>
            <a:rect l="l" t="t" r="r" b="b"/>
            <a:pathLst>
              <a:path w="3850317" h="5978116" extrusionOk="0">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lt2">
              <a:alpha val="49800"/>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501" name="Google Shape;501;g16682044f52_0_360"/>
          <p:cNvSpPr txBox="1">
            <a:spLocks noGrp="1"/>
          </p:cNvSpPr>
          <p:nvPr>
            <p:ph type="title"/>
          </p:nvPr>
        </p:nvSpPr>
        <p:spPr>
          <a:xfrm>
            <a:off x="379675" y="1489519"/>
            <a:ext cx="3257700" cy="1205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b="1" dirty="0"/>
              <a:t>Case Study: Manhood Development Course</a:t>
            </a:r>
            <a:br>
              <a:rPr lang="en-US" sz="2600" b="1" dirty="0"/>
            </a:br>
            <a:r>
              <a:rPr lang="en-US" sz="2600" b="1" dirty="0"/>
              <a:t>2020–21 Survey Data</a:t>
            </a:r>
            <a:endParaRPr b="1" dirty="0"/>
          </a:p>
        </p:txBody>
      </p:sp>
      <p:sp>
        <p:nvSpPr>
          <p:cNvPr id="502" name="Google Shape;502;g16682044f52_0_360"/>
          <p:cNvSpPr txBox="1">
            <a:spLocks noGrp="1"/>
          </p:cNvSpPr>
          <p:nvPr>
            <p:ph type="body" idx="3"/>
          </p:nvPr>
        </p:nvSpPr>
        <p:spPr>
          <a:xfrm>
            <a:off x="397258" y="3506956"/>
            <a:ext cx="3336541" cy="9195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ct val="100000"/>
              <a:buNone/>
            </a:pPr>
            <a:r>
              <a:rPr lang="en-US" sz="1200" dirty="0"/>
              <a:t>Manhood Development Course</a:t>
            </a:r>
            <a:endParaRPr sz="1200" dirty="0">
              <a:latin typeface="Calibri"/>
              <a:ea typeface="Calibri"/>
              <a:cs typeface="Calibri"/>
              <a:sym typeface="Calibri"/>
            </a:endParaRPr>
          </a:p>
          <a:p>
            <a:pPr marL="0" lvl="0" indent="0" algn="l" rtl="0">
              <a:lnSpc>
                <a:spcPct val="90000"/>
              </a:lnSpc>
              <a:spcBef>
                <a:spcPts val="800"/>
              </a:spcBef>
              <a:spcAft>
                <a:spcPts val="0"/>
              </a:spcAft>
              <a:buClr>
                <a:schemeClr val="dk1"/>
              </a:buClr>
              <a:buSzPct val="100000"/>
              <a:buNone/>
            </a:pPr>
            <a:r>
              <a:rPr lang="en-US" sz="1200" b="0" dirty="0">
                <a:latin typeface="Calibri"/>
                <a:ea typeface="Calibri"/>
                <a:cs typeface="Calibri"/>
                <a:sym typeface="Calibri"/>
              </a:rPr>
              <a:t>The BLMA Manhood Development Academy is an elective for-credit course currently offered in </a:t>
            </a:r>
            <a:r>
              <a:rPr lang="en-US" sz="1200" b="0" dirty="0"/>
              <a:t>two</a:t>
            </a:r>
            <a:r>
              <a:rPr lang="en-US" sz="1200" b="0" dirty="0">
                <a:latin typeface="Calibri"/>
                <a:ea typeface="Calibri"/>
                <a:cs typeface="Calibri"/>
                <a:sym typeface="Calibri"/>
              </a:rPr>
              <a:t> MPS schools. The content of the course promotes positive racial/ethnic identity by using culturally relevant materials and text as well as incorporating the BLMA Twelve Guiding Principles for our young men to live by.</a:t>
            </a:r>
            <a:endParaRPr sz="1200" dirty="0">
              <a:latin typeface="Calibri"/>
              <a:ea typeface="Calibri"/>
              <a:cs typeface="Calibri"/>
              <a:sym typeface="Calibri"/>
            </a:endParaRPr>
          </a:p>
        </p:txBody>
      </p:sp>
      <p:pic>
        <p:nvPicPr>
          <p:cNvPr id="503" name="Google Shape;503;g16682044f52_0_360" descr="Chart, bar chart&#10;&#10;Description automatically generated"/>
          <p:cNvPicPr preferRelativeResize="0"/>
          <p:nvPr/>
        </p:nvPicPr>
        <p:blipFill rotWithShape="1">
          <a:blip r:embed="rId3">
            <a:alphaModFix/>
          </a:blip>
          <a:srcRect/>
          <a:stretch/>
        </p:blipFill>
        <p:spPr>
          <a:xfrm>
            <a:off x="4703118" y="307229"/>
            <a:ext cx="3754617" cy="1509172"/>
          </a:xfrm>
          <a:prstGeom prst="rect">
            <a:avLst/>
          </a:prstGeom>
          <a:noFill/>
          <a:ln>
            <a:noFill/>
          </a:ln>
        </p:spPr>
      </p:pic>
      <p:pic>
        <p:nvPicPr>
          <p:cNvPr id="504" name="Google Shape;504;g16682044f52_0_360" descr="Chart, bar chart&#10;&#10;Description automatically generated"/>
          <p:cNvPicPr preferRelativeResize="0"/>
          <p:nvPr/>
        </p:nvPicPr>
        <p:blipFill rotWithShape="1">
          <a:blip r:embed="rId4">
            <a:alphaModFix/>
          </a:blip>
          <a:srcRect/>
          <a:stretch/>
        </p:blipFill>
        <p:spPr>
          <a:xfrm>
            <a:off x="4600541" y="1902460"/>
            <a:ext cx="3857189" cy="1662536"/>
          </a:xfrm>
          <a:prstGeom prst="rect">
            <a:avLst/>
          </a:prstGeom>
          <a:noFill/>
          <a:ln>
            <a:noFill/>
          </a:ln>
        </p:spPr>
      </p:pic>
      <p:pic>
        <p:nvPicPr>
          <p:cNvPr id="505" name="Google Shape;505;g16682044f52_0_360" descr="Chart, bar chart&#10;&#10;Description automatically generated"/>
          <p:cNvPicPr preferRelativeResize="0"/>
          <p:nvPr/>
        </p:nvPicPr>
        <p:blipFill rotWithShape="1">
          <a:blip r:embed="rId5">
            <a:alphaModFix/>
          </a:blip>
          <a:srcRect/>
          <a:stretch/>
        </p:blipFill>
        <p:spPr>
          <a:xfrm>
            <a:off x="4563906" y="3665329"/>
            <a:ext cx="3996402" cy="13345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pic>
        <p:nvPicPr>
          <p:cNvPr id="510" name="Google Shape;510;g16995bcced2_0_380"/>
          <p:cNvPicPr preferRelativeResize="0"/>
          <p:nvPr/>
        </p:nvPicPr>
        <p:blipFill rotWithShape="1">
          <a:blip r:embed="rId3">
            <a:alphaModFix/>
          </a:blip>
          <a:srcRect r="9090" b="9090"/>
          <a:stretch/>
        </p:blipFill>
        <p:spPr>
          <a:xfrm>
            <a:off x="15" y="8"/>
            <a:ext cx="9143987" cy="5143493"/>
          </a:xfrm>
          <a:prstGeom prst="rect">
            <a:avLst/>
          </a:prstGeom>
          <a:noFill/>
          <a:ln>
            <a:noFill/>
          </a:ln>
        </p:spPr>
      </p:pic>
      <p:sp>
        <p:nvSpPr>
          <p:cNvPr id="511" name="Google Shape;511;g16995bcced2_0_380"/>
          <p:cNvSpPr/>
          <p:nvPr/>
        </p:nvSpPr>
        <p:spPr>
          <a:xfrm>
            <a:off x="0" y="0"/>
            <a:ext cx="9147600" cy="5148300"/>
          </a:xfrm>
          <a:prstGeom prst="rect">
            <a:avLst/>
          </a:prstGeom>
          <a:gradFill>
            <a:gsLst>
              <a:gs pos="0">
                <a:srgbClr val="E7E6E6">
                  <a:alpha val="83921"/>
                </a:srgbClr>
              </a:gs>
              <a:gs pos="28000">
                <a:srgbClr val="E7E6E6">
                  <a:alpha val="83921"/>
                </a:srgbClr>
              </a:gs>
              <a:gs pos="74000">
                <a:schemeClr val="lt1"/>
              </a:gs>
              <a:gs pos="100000">
                <a:schemeClr val="lt1"/>
              </a:gs>
            </a:gsLst>
            <a:path path="circle">
              <a:fillToRect l="100000" t="100000"/>
            </a:path>
            <a:tileRect r="-100000" b="-100000"/>
          </a:gradFill>
          <a:ln>
            <a:noFill/>
          </a:ln>
        </p:spPr>
        <p:txBody>
          <a:bodyPr spcFirstLastPara="1" wrap="square" lIns="68600" tIns="34275" rIns="68600"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512" name="Google Shape;512;g16995bcced2_0_380"/>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b="1" dirty="0"/>
              <a:t>Intersecting the Work </a:t>
            </a:r>
            <a:endParaRPr dirty="0"/>
          </a:p>
        </p:txBody>
      </p:sp>
      <p:grpSp>
        <p:nvGrpSpPr>
          <p:cNvPr id="513" name="Google Shape;513;g16995bcced2_0_380"/>
          <p:cNvGrpSpPr/>
          <p:nvPr/>
        </p:nvGrpSpPr>
        <p:grpSpPr>
          <a:xfrm>
            <a:off x="628650" y="1370483"/>
            <a:ext cx="7886690" cy="3266594"/>
            <a:chOff x="0" y="0"/>
            <a:chExt cx="10515587" cy="4351397"/>
          </a:xfrm>
        </p:grpSpPr>
        <p:sp>
          <p:nvSpPr>
            <p:cNvPr id="514" name="Google Shape;514;g16995bcced2_0_380"/>
            <p:cNvSpPr/>
            <p:nvPr/>
          </p:nvSpPr>
          <p:spPr>
            <a:xfrm>
              <a:off x="0" y="0"/>
              <a:ext cx="8097000" cy="783300"/>
            </a:xfrm>
            <a:prstGeom prst="roundRect">
              <a:avLst>
                <a:gd name="adj" fmla="val 10000"/>
              </a:avLst>
            </a:prstGeom>
            <a:gradFill>
              <a:gsLst>
                <a:gs pos="0">
                  <a:srgbClr val="6EA5DA"/>
                </a:gs>
                <a:gs pos="50000">
                  <a:srgbClr val="529BDA"/>
                </a:gs>
                <a:gs pos="100000">
                  <a:srgbClr val="4188C8"/>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15" name="Google Shape;515;g16995bcced2_0_380"/>
            <p:cNvSpPr txBox="1"/>
            <p:nvPr/>
          </p:nvSpPr>
          <p:spPr>
            <a:xfrm>
              <a:off x="22940" y="22940"/>
              <a:ext cx="7450314" cy="737400"/>
            </a:xfrm>
            <a:prstGeom prst="rect">
              <a:avLst/>
            </a:prstGeom>
            <a:noFill/>
            <a:ln>
              <a:noFill/>
            </a:ln>
          </p:spPr>
          <p:txBody>
            <a:bodyPr spcFirstLastPara="1" wrap="square" lIns="85750" tIns="85750" rIns="85750" bIns="8575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dirty="0">
                  <a:solidFill>
                    <a:schemeClr val="lt1"/>
                  </a:solidFill>
                  <a:latin typeface="Calibri"/>
                  <a:ea typeface="Calibri"/>
                  <a:cs typeface="Calibri"/>
                  <a:sym typeface="Calibri"/>
                </a:rPr>
                <a:t>Building to provide mentors for all students </a:t>
              </a:r>
              <a:endParaRPr sz="2300" dirty="0">
                <a:solidFill>
                  <a:schemeClr val="lt1"/>
                </a:solidFill>
                <a:latin typeface="Calibri"/>
                <a:ea typeface="Calibri"/>
                <a:cs typeface="Calibri"/>
                <a:sym typeface="Calibri"/>
              </a:endParaRPr>
            </a:p>
          </p:txBody>
        </p:sp>
        <p:sp>
          <p:nvSpPr>
            <p:cNvPr id="516" name="Google Shape;516;g16995bcced2_0_380"/>
            <p:cNvSpPr/>
            <p:nvPr/>
          </p:nvSpPr>
          <p:spPr>
            <a:xfrm>
              <a:off x="604646" y="892024"/>
              <a:ext cx="8097000" cy="783300"/>
            </a:xfrm>
            <a:prstGeom prst="roundRect">
              <a:avLst>
                <a:gd name="adj" fmla="val 10000"/>
              </a:avLst>
            </a:prstGeom>
            <a:gradFill>
              <a:gsLst>
                <a:gs pos="0">
                  <a:srgbClr val="69D0D1"/>
                </a:gs>
                <a:gs pos="50000">
                  <a:srgbClr val="4AD0D2"/>
                </a:gs>
                <a:gs pos="100000">
                  <a:srgbClr val="3ABFC0"/>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17" name="Google Shape;517;g16995bcced2_0_380"/>
            <p:cNvSpPr txBox="1"/>
            <p:nvPr/>
          </p:nvSpPr>
          <p:spPr>
            <a:xfrm>
              <a:off x="627586" y="914964"/>
              <a:ext cx="6937500" cy="737400"/>
            </a:xfrm>
            <a:prstGeom prst="rect">
              <a:avLst/>
            </a:prstGeom>
            <a:noFill/>
            <a:ln>
              <a:noFill/>
            </a:ln>
          </p:spPr>
          <p:txBody>
            <a:bodyPr spcFirstLastPara="1" wrap="square" lIns="85750" tIns="85750" rIns="85750" bIns="8575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dirty="0">
                  <a:solidFill>
                    <a:schemeClr val="lt1"/>
                  </a:solidFill>
                  <a:latin typeface="Calibri"/>
                  <a:ea typeface="Calibri"/>
                  <a:cs typeface="Calibri"/>
                  <a:sym typeface="Calibri"/>
                </a:rPr>
                <a:t>Intersecting special events</a:t>
              </a:r>
              <a:endParaRPr sz="2300" dirty="0">
                <a:solidFill>
                  <a:schemeClr val="lt1"/>
                </a:solidFill>
                <a:latin typeface="Calibri"/>
                <a:ea typeface="Calibri"/>
                <a:cs typeface="Calibri"/>
                <a:sym typeface="Calibri"/>
              </a:endParaRPr>
            </a:p>
          </p:txBody>
        </p:sp>
        <p:sp>
          <p:nvSpPr>
            <p:cNvPr id="518" name="Google Shape;518;g16995bcced2_0_380"/>
            <p:cNvSpPr/>
            <p:nvPr/>
          </p:nvSpPr>
          <p:spPr>
            <a:xfrm>
              <a:off x="1209293" y="1784048"/>
              <a:ext cx="8097000" cy="783300"/>
            </a:xfrm>
            <a:prstGeom prst="roundRect">
              <a:avLst>
                <a:gd name="adj" fmla="val 10000"/>
              </a:avLst>
            </a:prstGeom>
            <a:gradFill>
              <a:gsLst>
                <a:gs pos="0">
                  <a:srgbClr val="65C998"/>
                </a:gs>
                <a:gs pos="50000">
                  <a:srgbClr val="46C78C"/>
                </a:gs>
                <a:gs pos="100000">
                  <a:srgbClr val="35B87B"/>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19" name="Google Shape;519;g16995bcced2_0_380"/>
            <p:cNvSpPr txBox="1"/>
            <p:nvPr/>
          </p:nvSpPr>
          <p:spPr>
            <a:xfrm>
              <a:off x="1232233" y="1806988"/>
              <a:ext cx="6937500" cy="737400"/>
            </a:xfrm>
            <a:prstGeom prst="rect">
              <a:avLst/>
            </a:prstGeom>
            <a:noFill/>
            <a:ln>
              <a:noFill/>
            </a:ln>
          </p:spPr>
          <p:txBody>
            <a:bodyPr spcFirstLastPara="1" wrap="square" lIns="85750" tIns="85750" rIns="85750" bIns="8575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dirty="0">
                  <a:solidFill>
                    <a:schemeClr val="lt1"/>
                  </a:solidFill>
                  <a:latin typeface="Calibri"/>
                  <a:ea typeface="Calibri"/>
                  <a:cs typeface="Calibri"/>
                  <a:sym typeface="Calibri"/>
                </a:rPr>
                <a:t> Enhancing culturally relevant curriculum </a:t>
              </a:r>
              <a:endParaRPr sz="1100" dirty="0"/>
            </a:p>
          </p:txBody>
        </p:sp>
        <p:sp>
          <p:nvSpPr>
            <p:cNvPr id="520" name="Google Shape;520;g16995bcced2_0_380"/>
            <p:cNvSpPr/>
            <p:nvPr/>
          </p:nvSpPr>
          <p:spPr>
            <a:xfrm>
              <a:off x="1813940" y="2676072"/>
              <a:ext cx="8097000" cy="783300"/>
            </a:xfrm>
            <a:prstGeom prst="roundRect">
              <a:avLst>
                <a:gd name="adj" fmla="val 10000"/>
              </a:avLst>
            </a:prstGeom>
            <a:gradFill>
              <a:gsLst>
                <a:gs pos="0">
                  <a:srgbClr val="60C165"/>
                </a:gs>
                <a:gs pos="50000">
                  <a:srgbClr val="3FBF47"/>
                </a:gs>
                <a:gs pos="100000">
                  <a:srgbClr val="32AE3A"/>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21" name="Google Shape;521;g16995bcced2_0_380"/>
            <p:cNvSpPr txBox="1"/>
            <p:nvPr/>
          </p:nvSpPr>
          <p:spPr>
            <a:xfrm>
              <a:off x="1836880" y="2699012"/>
              <a:ext cx="6937500" cy="737400"/>
            </a:xfrm>
            <a:prstGeom prst="rect">
              <a:avLst/>
            </a:prstGeom>
            <a:noFill/>
            <a:ln>
              <a:noFill/>
            </a:ln>
          </p:spPr>
          <p:txBody>
            <a:bodyPr spcFirstLastPara="1" wrap="square" lIns="85750" tIns="85750" rIns="85750" bIns="8575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dirty="0">
                  <a:solidFill>
                    <a:schemeClr val="lt1"/>
                  </a:solidFill>
                  <a:latin typeface="Calibri"/>
                  <a:ea typeface="Calibri"/>
                  <a:cs typeface="Calibri"/>
                  <a:sym typeface="Calibri"/>
                </a:rPr>
                <a:t>Highlighting student voice </a:t>
              </a:r>
              <a:endParaRPr sz="1100" dirty="0"/>
            </a:p>
          </p:txBody>
        </p:sp>
        <p:sp>
          <p:nvSpPr>
            <p:cNvPr id="522" name="Google Shape;522;g16995bcced2_0_380"/>
            <p:cNvSpPr/>
            <p:nvPr/>
          </p:nvSpPr>
          <p:spPr>
            <a:xfrm>
              <a:off x="2418587" y="3568097"/>
              <a:ext cx="8097000" cy="783300"/>
            </a:xfrm>
            <a:prstGeom prst="roundRect">
              <a:avLst>
                <a:gd name="adj" fmla="val 10000"/>
              </a:avLst>
            </a:prstGeom>
            <a:gradFill>
              <a:gsLst>
                <a:gs pos="0">
                  <a:srgbClr val="7EB55F"/>
                </a:gs>
                <a:gs pos="50000">
                  <a:srgbClr val="6EB03F"/>
                </a:gs>
                <a:gs pos="100000">
                  <a:srgbClr val="5F9F34"/>
                </a:gs>
              </a:gsLst>
              <a:lin ang="5400012" scaled="0"/>
            </a:gradFill>
            <a:ln>
              <a:noFill/>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23" name="Google Shape;523;g16995bcced2_0_380"/>
            <p:cNvSpPr txBox="1"/>
            <p:nvPr/>
          </p:nvSpPr>
          <p:spPr>
            <a:xfrm>
              <a:off x="2441527" y="3591037"/>
              <a:ext cx="7070071" cy="737400"/>
            </a:xfrm>
            <a:prstGeom prst="rect">
              <a:avLst/>
            </a:prstGeom>
            <a:noFill/>
            <a:ln>
              <a:noFill/>
            </a:ln>
          </p:spPr>
          <p:txBody>
            <a:bodyPr spcFirstLastPara="1" wrap="square" lIns="85750" tIns="85750" rIns="85750" bIns="8575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dirty="0">
                  <a:solidFill>
                    <a:schemeClr val="lt1"/>
                  </a:solidFill>
                  <a:latin typeface="Calibri"/>
                  <a:ea typeface="Calibri"/>
                  <a:cs typeface="Calibri"/>
                  <a:sym typeface="Calibri"/>
                </a:rPr>
                <a:t>LGBTQ+ support/inclusivity for all students</a:t>
              </a:r>
              <a:endParaRPr sz="1100" dirty="0"/>
            </a:p>
          </p:txBody>
        </p:sp>
        <p:sp>
          <p:nvSpPr>
            <p:cNvPr id="524" name="Google Shape;524;g16995bcced2_0_380"/>
            <p:cNvSpPr/>
            <p:nvPr/>
          </p:nvSpPr>
          <p:spPr>
            <a:xfrm>
              <a:off x="7587905" y="572200"/>
              <a:ext cx="509100" cy="509100"/>
            </a:xfrm>
            <a:prstGeom prst="downArrow">
              <a:avLst>
                <a:gd name="adj1" fmla="val 55000"/>
                <a:gd name="adj2" fmla="val 45000"/>
              </a:avLst>
            </a:prstGeom>
            <a:solidFill>
              <a:srgbClr val="CFDEEF">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25" name="Google Shape;525;g16995bcced2_0_380"/>
            <p:cNvSpPr txBox="1"/>
            <p:nvPr/>
          </p:nvSpPr>
          <p:spPr>
            <a:xfrm>
              <a:off x="7702454" y="572200"/>
              <a:ext cx="279900" cy="383100"/>
            </a:xfrm>
            <a:prstGeom prst="rect">
              <a:avLst/>
            </a:prstGeom>
            <a:noFill/>
            <a:ln>
              <a:noFill/>
            </a:ln>
          </p:spPr>
          <p:txBody>
            <a:bodyPr spcFirstLastPara="1" wrap="square" lIns="21900" tIns="21900" rIns="21900" bIns="21900" anchor="ctr" anchorCtr="0">
              <a:noAutofit/>
            </a:bodyPr>
            <a:lstStyle/>
            <a:p>
              <a:pPr marL="0" marR="0" lvl="0" indent="0" algn="ctr" rtl="0">
                <a:lnSpc>
                  <a:spcPct val="90000"/>
                </a:lnSpc>
                <a:spcBef>
                  <a:spcPts val="0"/>
                </a:spcBef>
                <a:spcAft>
                  <a:spcPts val="0"/>
                </a:spcAft>
                <a:buClr>
                  <a:schemeClr val="dk1"/>
                </a:buClr>
                <a:buSzPts val="1700"/>
                <a:buFont typeface="Calibri"/>
                <a:buNone/>
              </a:pPr>
              <a:endParaRPr sz="1700" dirty="0">
                <a:solidFill>
                  <a:schemeClr val="dk1"/>
                </a:solidFill>
                <a:latin typeface="Calibri"/>
                <a:ea typeface="Calibri"/>
                <a:cs typeface="Calibri"/>
                <a:sym typeface="Calibri"/>
              </a:endParaRPr>
            </a:p>
          </p:txBody>
        </p:sp>
        <p:sp>
          <p:nvSpPr>
            <p:cNvPr id="526" name="Google Shape;526;g16995bcced2_0_380"/>
            <p:cNvSpPr/>
            <p:nvPr/>
          </p:nvSpPr>
          <p:spPr>
            <a:xfrm>
              <a:off x="8192552" y="1464225"/>
              <a:ext cx="509100" cy="509100"/>
            </a:xfrm>
            <a:prstGeom prst="downArrow">
              <a:avLst>
                <a:gd name="adj1" fmla="val 55000"/>
                <a:gd name="adj2" fmla="val 45000"/>
              </a:avLst>
            </a:prstGeom>
            <a:solidFill>
              <a:srgbClr val="CDEAE8">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27" name="Google Shape;527;g16995bcced2_0_380"/>
            <p:cNvSpPr txBox="1"/>
            <p:nvPr/>
          </p:nvSpPr>
          <p:spPr>
            <a:xfrm>
              <a:off x="8307101" y="1464225"/>
              <a:ext cx="279900" cy="383100"/>
            </a:xfrm>
            <a:prstGeom prst="rect">
              <a:avLst/>
            </a:prstGeom>
            <a:noFill/>
            <a:ln>
              <a:noFill/>
            </a:ln>
          </p:spPr>
          <p:txBody>
            <a:bodyPr spcFirstLastPara="1" wrap="square" lIns="21900" tIns="21900" rIns="21900" bIns="21900" anchor="ctr" anchorCtr="0">
              <a:noAutofit/>
            </a:bodyPr>
            <a:lstStyle/>
            <a:p>
              <a:pPr marL="0" marR="0" lvl="0" indent="0" algn="ctr" rtl="0">
                <a:lnSpc>
                  <a:spcPct val="90000"/>
                </a:lnSpc>
                <a:spcBef>
                  <a:spcPts val="0"/>
                </a:spcBef>
                <a:spcAft>
                  <a:spcPts val="0"/>
                </a:spcAft>
                <a:buClr>
                  <a:schemeClr val="dk1"/>
                </a:buClr>
                <a:buSzPts val="1700"/>
                <a:buFont typeface="Calibri"/>
                <a:buNone/>
              </a:pPr>
              <a:endParaRPr sz="1700" dirty="0">
                <a:solidFill>
                  <a:schemeClr val="dk1"/>
                </a:solidFill>
                <a:latin typeface="Calibri"/>
                <a:ea typeface="Calibri"/>
                <a:cs typeface="Calibri"/>
                <a:sym typeface="Calibri"/>
              </a:endParaRPr>
            </a:p>
          </p:txBody>
        </p:sp>
        <p:sp>
          <p:nvSpPr>
            <p:cNvPr id="528" name="Google Shape;528;g16995bcced2_0_380"/>
            <p:cNvSpPr/>
            <p:nvPr/>
          </p:nvSpPr>
          <p:spPr>
            <a:xfrm>
              <a:off x="8797199" y="2343195"/>
              <a:ext cx="509100" cy="509100"/>
            </a:xfrm>
            <a:prstGeom prst="downArrow">
              <a:avLst>
                <a:gd name="adj1" fmla="val 55000"/>
                <a:gd name="adj2" fmla="val 45000"/>
              </a:avLst>
            </a:prstGeom>
            <a:solidFill>
              <a:srgbClr val="CCE6D4">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29" name="Google Shape;529;g16995bcced2_0_380"/>
            <p:cNvSpPr txBox="1"/>
            <p:nvPr/>
          </p:nvSpPr>
          <p:spPr>
            <a:xfrm>
              <a:off x="8911748" y="2343195"/>
              <a:ext cx="279900" cy="383100"/>
            </a:xfrm>
            <a:prstGeom prst="rect">
              <a:avLst/>
            </a:prstGeom>
            <a:noFill/>
            <a:ln>
              <a:noFill/>
            </a:ln>
          </p:spPr>
          <p:txBody>
            <a:bodyPr spcFirstLastPara="1" wrap="square" lIns="21900" tIns="21900" rIns="21900" bIns="21900" anchor="ctr" anchorCtr="0">
              <a:noAutofit/>
            </a:bodyPr>
            <a:lstStyle/>
            <a:p>
              <a:pPr marL="0" marR="0" lvl="0" indent="0" algn="ctr" rtl="0">
                <a:lnSpc>
                  <a:spcPct val="90000"/>
                </a:lnSpc>
                <a:spcBef>
                  <a:spcPts val="0"/>
                </a:spcBef>
                <a:spcAft>
                  <a:spcPts val="0"/>
                </a:spcAft>
                <a:buClr>
                  <a:schemeClr val="dk1"/>
                </a:buClr>
                <a:buSzPts val="1700"/>
                <a:buFont typeface="Calibri"/>
                <a:buNone/>
              </a:pPr>
              <a:endParaRPr sz="1700" dirty="0">
                <a:solidFill>
                  <a:schemeClr val="dk1"/>
                </a:solidFill>
                <a:latin typeface="Calibri"/>
                <a:ea typeface="Calibri"/>
                <a:cs typeface="Calibri"/>
                <a:sym typeface="Calibri"/>
              </a:endParaRPr>
            </a:p>
          </p:txBody>
        </p:sp>
        <p:sp>
          <p:nvSpPr>
            <p:cNvPr id="530" name="Google Shape;530;g16995bcced2_0_380"/>
            <p:cNvSpPr/>
            <p:nvPr/>
          </p:nvSpPr>
          <p:spPr>
            <a:xfrm>
              <a:off x="9401846" y="3243922"/>
              <a:ext cx="509100" cy="509100"/>
            </a:xfrm>
            <a:prstGeom prst="downArrow">
              <a:avLst>
                <a:gd name="adj1" fmla="val 55000"/>
                <a:gd name="adj2" fmla="val 45000"/>
              </a:avLst>
            </a:prstGeom>
            <a:solidFill>
              <a:srgbClr val="D3E1CC">
                <a:alpha val="89800"/>
              </a:srgbClr>
            </a:solidFill>
            <a:ln w="9525" cap="flat" cmpd="sng">
              <a:solidFill>
                <a:srgbClr val="CFDEEF">
                  <a:alpha val="89800"/>
                </a:srgbClr>
              </a:solidFill>
              <a:prstDash val="solid"/>
              <a:miter lim="800000"/>
              <a:headEnd type="none" w="sm" len="sm"/>
              <a:tailEnd type="none" w="sm" len="sm"/>
            </a:ln>
          </p:spPr>
          <p:txBody>
            <a:bodyPr spcFirstLastPara="1" wrap="square" lIns="68600" tIns="68600" rIns="68600" bIns="68600" anchor="ctr" anchorCtr="0">
              <a:noAutofit/>
            </a:bodyPr>
            <a:lstStyle/>
            <a:p>
              <a:pPr marL="0" lvl="0" indent="0" algn="l" rtl="0">
                <a:spcBef>
                  <a:spcPts val="0"/>
                </a:spcBef>
                <a:spcAft>
                  <a:spcPts val="0"/>
                </a:spcAft>
                <a:buNone/>
              </a:pPr>
              <a:endParaRPr dirty="0"/>
            </a:p>
          </p:txBody>
        </p:sp>
        <p:sp>
          <p:nvSpPr>
            <p:cNvPr id="531" name="Google Shape;531;g16995bcced2_0_380"/>
            <p:cNvSpPr txBox="1"/>
            <p:nvPr/>
          </p:nvSpPr>
          <p:spPr>
            <a:xfrm>
              <a:off x="9516395" y="3243922"/>
              <a:ext cx="279900" cy="383100"/>
            </a:xfrm>
            <a:prstGeom prst="rect">
              <a:avLst/>
            </a:prstGeom>
            <a:noFill/>
            <a:ln>
              <a:noFill/>
            </a:ln>
          </p:spPr>
          <p:txBody>
            <a:bodyPr spcFirstLastPara="1" wrap="square" lIns="21900" tIns="21900" rIns="21900" bIns="21900" anchor="ctr" anchorCtr="0">
              <a:noAutofit/>
            </a:bodyPr>
            <a:lstStyle/>
            <a:p>
              <a:pPr marL="0" marR="0" lvl="0" indent="0" algn="ctr" rtl="0">
                <a:lnSpc>
                  <a:spcPct val="90000"/>
                </a:lnSpc>
                <a:spcBef>
                  <a:spcPts val="0"/>
                </a:spcBef>
                <a:spcAft>
                  <a:spcPts val="0"/>
                </a:spcAft>
                <a:buClr>
                  <a:schemeClr val="dk1"/>
                </a:buClr>
                <a:buSzPts val="1700"/>
                <a:buFont typeface="Calibri"/>
                <a:buNone/>
              </a:pPr>
              <a:endParaRPr sz="1700" dirty="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B8D3E82D-A815-B678-D3D0-2B4922C32459}"/>
              </a:ext>
            </a:extLst>
          </p:cNvPr>
          <p:cNvSpPr txBox="1"/>
          <p:nvPr/>
        </p:nvSpPr>
        <p:spPr>
          <a:xfrm>
            <a:off x="6781799" y="4762500"/>
            <a:ext cx="1724025" cy="215441"/>
          </a:xfrm>
          <a:prstGeom prst="rect">
            <a:avLst/>
          </a:prstGeom>
          <a:no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11BD5D4B-56D4-5003-6513-E9A3715DD8B8}"/>
              </a:ext>
            </a:extLst>
          </p:cNvPr>
          <p:cNvSpPr txBox="1"/>
          <p:nvPr/>
        </p:nvSpPr>
        <p:spPr>
          <a:xfrm>
            <a:off x="8562974" y="4762500"/>
            <a:ext cx="337678" cy="215444"/>
          </a:xfrm>
          <a:prstGeom prst="rect">
            <a:avLst/>
          </a:prstGeom>
          <a:noFill/>
        </p:spPr>
        <p:txBody>
          <a:bodyPr wrap="square" rtlCol="0">
            <a:spAutoFit/>
          </a:bodyPr>
          <a:lstStyle/>
          <a:p>
            <a:r>
              <a:rPr lang="en-US" sz="800" dirty="0"/>
              <a:t>14</a:t>
            </a:r>
          </a:p>
        </p:txBody>
      </p:sp>
      <p:sp>
        <p:nvSpPr>
          <p:cNvPr id="4" name="TextBox 3">
            <a:extLst>
              <a:ext uri="{FF2B5EF4-FFF2-40B4-BE49-F238E27FC236}">
                <a16:creationId xmlns:a16="http://schemas.microsoft.com/office/drawing/2014/main" id="{84993273-A158-0E54-5D43-F399871A93E8}"/>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5"/>
        <p:cNvGrpSpPr/>
        <p:nvPr/>
      </p:nvGrpSpPr>
      <p:grpSpPr>
        <a:xfrm>
          <a:off x="0" y="0"/>
          <a:ext cx="0" cy="0"/>
          <a:chOff x="0" y="0"/>
          <a:chExt cx="0" cy="0"/>
        </a:xfrm>
      </p:grpSpPr>
      <p:sp>
        <p:nvSpPr>
          <p:cNvPr id="536" name="Google Shape;536;g16682044f52_0_404"/>
          <p:cNvSpPr/>
          <p:nvPr/>
        </p:nvSpPr>
        <p:spPr>
          <a:xfrm>
            <a:off x="0" y="0"/>
            <a:ext cx="9144000" cy="5148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pic>
        <p:nvPicPr>
          <p:cNvPr id="537" name="Google Shape;537;g16682044f52_0_404" descr="Free photo Quote Motivational Quotes Dream Big Work Hard Sign - Max Pixel"/>
          <p:cNvPicPr preferRelativeResize="0"/>
          <p:nvPr/>
        </p:nvPicPr>
        <p:blipFill rotWithShape="1">
          <a:blip r:embed="rId3">
            <a:alphaModFix/>
          </a:blip>
          <a:srcRect l="4889" r="4889"/>
          <a:stretch/>
        </p:blipFill>
        <p:spPr>
          <a:xfrm>
            <a:off x="15" y="8"/>
            <a:ext cx="9143983" cy="5148243"/>
          </a:xfrm>
          <a:prstGeom prst="rect">
            <a:avLst/>
          </a:prstGeom>
          <a:noFill/>
          <a:ln>
            <a:noFill/>
          </a:ln>
        </p:spPr>
      </p:pic>
      <p:sp>
        <p:nvSpPr>
          <p:cNvPr id="538" name="Google Shape;538;g16682044f52_0_404"/>
          <p:cNvSpPr/>
          <p:nvPr/>
        </p:nvSpPr>
        <p:spPr>
          <a:xfrm>
            <a:off x="415812" y="3167101"/>
            <a:ext cx="8375700" cy="1568400"/>
          </a:xfrm>
          <a:prstGeom prst="rect">
            <a:avLst/>
          </a:prstGeom>
          <a:solidFill>
            <a:schemeClr val="lt1">
              <a:alpha val="94900"/>
            </a:schemeClr>
          </a:solidFill>
          <a:ln w="12700" cap="flat" cmpd="sng">
            <a:solidFill>
              <a:srgbClr val="EFEFE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539" name="Google Shape;539;g16682044f52_0_404"/>
          <p:cNvSpPr txBox="1">
            <a:spLocks noGrp="1"/>
          </p:cNvSpPr>
          <p:nvPr>
            <p:ph type="title"/>
          </p:nvPr>
        </p:nvSpPr>
        <p:spPr>
          <a:xfrm>
            <a:off x="788670" y="3377252"/>
            <a:ext cx="2709000" cy="1153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dirty="0"/>
              <a:t>Sustaining the Work</a:t>
            </a:r>
            <a:endParaRPr b="1" dirty="0"/>
          </a:p>
        </p:txBody>
      </p:sp>
      <p:sp>
        <p:nvSpPr>
          <p:cNvPr id="540" name="Google Shape;540;g16682044f52_0_404"/>
          <p:cNvSpPr/>
          <p:nvPr/>
        </p:nvSpPr>
        <p:spPr>
          <a:xfrm>
            <a:off x="367806" y="3687041"/>
            <a:ext cx="96000" cy="528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rgbClr val="FFFFFF"/>
              </a:solidFill>
              <a:latin typeface="Calibri"/>
              <a:ea typeface="Calibri"/>
              <a:cs typeface="Calibri"/>
              <a:sym typeface="Calibri"/>
            </a:endParaRPr>
          </a:p>
        </p:txBody>
      </p:sp>
      <p:sp>
        <p:nvSpPr>
          <p:cNvPr id="541" name="Google Shape;541;g16682044f52_0_404"/>
          <p:cNvSpPr/>
          <p:nvPr/>
        </p:nvSpPr>
        <p:spPr>
          <a:xfrm rot="5400000">
            <a:off x="3182104" y="3944420"/>
            <a:ext cx="10983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542" name="Google Shape;542;g16682044f52_0_404"/>
          <p:cNvSpPr txBox="1">
            <a:spLocks noGrp="1"/>
          </p:cNvSpPr>
          <p:nvPr>
            <p:ph type="body" idx="1"/>
          </p:nvPr>
        </p:nvSpPr>
        <p:spPr>
          <a:xfrm>
            <a:off x="3971869" y="3377252"/>
            <a:ext cx="4545600" cy="1153500"/>
          </a:xfrm>
          <a:prstGeom prst="rect">
            <a:avLst/>
          </a:prstGeom>
          <a:noFill/>
          <a:ln>
            <a:noFill/>
          </a:ln>
        </p:spPr>
        <p:txBody>
          <a:bodyPr spcFirstLastPara="1" wrap="square" lIns="68575" tIns="34275" rIns="68575" bIns="34275" anchor="ctr" anchorCtr="0">
            <a:normAutofit fontScale="92500"/>
          </a:bodyPr>
          <a:lstStyle/>
          <a:p>
            <a:pPr marL="0" lvl="0" indent="0" algn="l" rtl="0">
              <a:lnSpc>
                <a:spcPct val="90000"/>
              </a:lnSpc>
              <a:spcBef>
                <a:spcPts val="0"/>
              </a:spcBef>
              <a:spcAft>
                <a:spcPts val="0"/>
              </a:spcAft>
              <a:buClr>
                <a:schemeClr val="dk1"/>
              </a:buClr>
              <a:buSzPts val="1300"/>
              <a:buNone/>
            </a:pPr>
            <a:r>
              <a:rPr lang="en-US" sz="1300" dirty="0"/>
              <a:t>Equity-based departments are critical to the overall success of our students and our schools. This model is helping to streamline practices that will allow administration and educators to set a tone in their schools and classrooms that will allow students to feel seen, safe, and heard. We know that these very intentional supports will shift culture and climate across districts everywhere. </a:t>
            </a:r>
            <a:endParaRPr dirty="0"/>
          </a:p>
        </p:txBody>
      </p:sp>
      <p:sp>
        <p:nvSpPr>
          <p:cNvPr id="2" name="TextBox 1">
            <a:extLst>
              <a:ext uri="{FF2B5EF4-FFF2-40B4-BE49-F238E27FC236}">
                <a16:creationId xmlns:a16="http://schemas.microsoft.com/office/drawing/2014/main" id="{49C5967F-DF81-11A7-44E7-68F3039AC0E0}"/>
              </a:ext>
            </a:extLst>
          </p:cNvPr>
          <p:cNvSpPr txBox="1"/>
          <p:nvPr/>
        </p:nvSpPr>
        <p:spPr>
          <a:xfrm>
            <a:off x="6781799" y="4762500"/>
            <a:ext cx="1724025" cy="215441"/>
          </a:xfrm>
          <a:prstGeom prst="rect">
            <a:avLst/>
          </a:prstGeom>
          <a:noFill/>
        </p:spPr>
        <p:txBody>
          <a:bodyPr wrap="square" rtlCol="0">
            <a:spAutoFit/>
          </a:bodyPr>
          <a:lstStyle/>
          <a:p>
            <a:pPr algn="r"/>
            <a:r>
              <a:rPr lang="en-US" sz="800" dirty="0">
                <a:solidFill>
                  <a:schemeClr val="bg1"/>
                </a:solidFill>
              </a:rPr>
              <a:t>© 2022 Milwaukee Public Schools</a:t>
            </a:r>
          </a:p>
        </p:txBody>
      </p:sp>
      <p:sp>
        <p:nvSpPr>
          <p:cNvPr id="3" name="TextBox 2">
            <a:extLst>
              <a:ext uri="{FF2B5EF4-FFF2-40B4-BE49-F238E27FC236}">
                <a16:creationId xmlns:a16="http://schemas.microsoft.com/office/drawing/2014/main" id="{89CF76F9-DE0C-06F9-C3FE-D2A63B651B47}"/>
              </a:ext>
            </a:extLst>
          </p:cNvPr>
          <p:cNvSpPr txBox="1"/>
          <p:nvPr/>
        </p:nvSpPr>
        <p:spPr>
          <a:xfrm>
            <a:off x="8562975" y="4762500"/>
            <a:ext cx="308180" cy="215444"/>
          </a:xfrm>
          <a:prstGeom prst="rect">
            <a:avLst/>
          </a:prstGeom>
          <a:noFill/>
        </p:spPr>
        <p:txBody>
          <a:bodyPr wrap="square" rtlCol="0">
            <a:spAutoFit/>
          </a:bodyPr>
          <a:lstStyle/>
          <a:p>
            <a:r>
              <a:rPr lang="en-US" sz="800" dirty="0">
                <a:solidFill>
                  <a:schemeClr val="bg1"/>
                </a:solidFill>
              </a:rPr>
              <a:t>15</a:t>
            </a:r>
          </a:p>
        </p:txBody>
      </p:sp>
      <p:sp>
        <p:nvSpPr>
          <p:cNvPr id="4" name="TextBox 3">
            <a:extLst>
              <a:ext uri="{FF2B5EF4-FFF2-40B4-BE49-F238E27FC236}">
                <a16:creationId xmlns:a16="http://schemas.microsoft.com/office/drawing/2014/main" id="{57BCAF78-AC4D-4526-C8D9-CE862F566B68}"/>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4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g16995bcced2_0_564"/>
          <p:cNvSpPr/>
          <p:nvPr/>
        </p:nvSpPr>
        <p:spPr>
          <a:xfrm>
            <a:off x="2286" y="0"/>
            <a:ext cx="9141900" cy="5148300"/>
          </a:xfrm>
          <a:prstGeom prst="rect">
            <a:avLst/>
          </a:prstGeom>
          <a:solidFill>
            <a:schemeClr val="lt1"/>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548" name="Google Shape;548;g16995bcced2_0_564"/>
          <p:cNvSpPr/>
          <p:nvPr/>
        </p:nvSpPr>
        <p:spPr>
          <a:xfrm>
            <a:off x="366892" y="840048"/>
            <a:ext cx="3465000" cy="3468300"/>
          </a:xfrm>
          <a:prstGeom prst="ellipse">
            <a:avLst/>
          </a:prstGeom>
          <a:solidFill>
            <a:schemeClr val="accent2"/>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549" name="Google Shape;549;g16995bcced2_0_564"/>
          <p:cNvSpPr txBox="1">
            <a:spLocks noGrp="1"/>
          </p:cNvSpPr>
          <p:nvPr>
            <p:ph type="title"/>
          </p:nvPr>
        </p:nvSpPr>
        <p:spPr>
          <a:xfrm>
            <a:off x="878306" y="1048482"/>
            <a:ext cx="2430600" cy="3051300"/>
          </a:xfrm>
          <a:prstGeom prst="rect">
            <a:avLst/>
          </a:prstGeom>
          <a:noFill/>
          <a:ln>
            <a:noFill/>
          </a:ln>
        </p:spPr>
        <p:txBody>
          <a:bodyPr spcFirstLastPara="1" wrap="square" lIns="68600" tIns="34275" rIns="68600" bIns="34275" anchor="ctr" anchorCtr="0">
            <a:normAutofit/>
          </a:bodyPr>
          <a:lstStyle/>
          <a:p>
            <a:pPr marL="0" lvl="0" indent="0" algn="ctr" rtl="0">
              <a:lnSpc>
                <a:spcPct val="90000"/>
              </a:lnSpc>
              <a:spcBef>
                <a:spcPts val="0"/>
              </a:spcBef>
              <a:spcAft>
                <a:spcPts val="0"/>
              </a:spcAft>
              <a:buClr>
                <a:srgbClr val="FFFFFF"/>
              </a:buClr>
              <a:buSzPts val="3300"/>
              <a:buFont typeface="Calibri"/>
              <a:buNone/>
            </a:pPr>
            <a:r>
              <a:rPr lang="en-US" b="1" dirty="0">
                <a:solidFill>
                  <a:srgbClr val="FFFFFF"/>
                </a:solidFill>
              </a:rPr>
              <a:t>Let's </a:t>
            </a:r>
            <a:r>
              <a:rPr lang="en-US" b="1">
                <a:solidFill>
                  <a:srgbClr val="FFFFFF"/>
                </a:solidFill>
              </a:rPr>
              <a:t>Stay in </a:t>
            </a:r>
            <a:r>
              <a:rPr lang="en-US" b="1" dirty="0">
                <a:solidFill>
                  <a:srgbClr val="FFFFFF"/>
                </a:solidFill>
              </a:rPr>
              <a:t>Touch </a:t>
            </a:r>
            <a:endParaRPr b="1" dirty="0">
              <a:solidFill>
                <a:srgbClr val="FFFFFF"/>
              </a:solidFill>
            </a:endParaRPr>
          </a:p>
        </p:txBody>
      </p:sp>
      <p:sp>
        <p:nvSpPr>
          <p:cNvPr id="550" name="Google Shape;550;g16995bcced2_0_564"/>
          <p:cNvSpPr/>
          <p:nvPr/>
        </p:nvSpPr>
        <p:spPr>
          <a:xfrm rot="-1792169">
            <a:off x="6512590" y="706753"/>
            <a:ext cx="2241449" cy="2242302"/>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68600" tIns="34275" rIns="68600"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551" name="Google Shape;551;g16995bcced2_0_564"/>
          <p:cNvSpPr/>
          <p:nvPr/>
        </p:nvSpPr>
        <p:spPr>
          <a:xfrm>
            <a:off x="682536" y="3589055"/>
            <a:ext cx="409500" cy="409800"/>
          </a:xfrm>
          <a:prstGeom prst="ellipse">
            <a:avLst/>
          </a:prstGeom>
          <a:solidFill>
            <a:schemeClr val="accent5"/>
          </a:solidFill>
          <a:ln>
            <a:noFill/>
          </a:ln>
        </p:spPr>
        <p:txBody>
          <a:bodyPr spcFirstLastPara="1" wrap="square" lIns="68600" tIns="34275" rIns="68600"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552" name="Google Shape;552;g16995bcced2_0_564"/>
          <p:cNvSpPr txBox="1">
            <a:spLocks noGrp="1"/>
          </p:cNvSpPr>
          <p:nvPr>
            <p:ph type="body" idx="1"/>
          </p:nvPr>
        </p:nvSpPr>
        <p:spPr>
          <a:xfrm>
            <a:off x="4027614" y="1145582"/>
            <a:ext cx="4354386" cy="2954400"/>
          </a:xfrm>
          <a:prstGeom prst="rect">
            <a:avLst/>
          </a:prstGeom>
          <a:noFill/>
          <a:ln>
            <a:noFill/>
          </a:ln>
        </p:spPr>
        <p:txBody>
          <a:bodyPr spcFirstLastPara="1" wrap="square" lIns="68600" tIns="34275" rIns="68600" bIns="34275" anchor="t" anchorCtr="0">
            <a:normAutofit/>
          </a:bodyPr>
          <a:lstStyle/>
          <a:p>
            <a:pPr marL="0" lvl="0" indent="0" algn="l" rtl="0">
              <a:lnSpc>
                <a:spcPct val="90000"/>
              </a:lnSpc>
              <a:spcBef>
                <a:spcPts val="0"/>
              </a:spcBef>
              <a:spcAft>
                <a:spcPts val="0"/>
              </a:spcAft>
              <a:buClr>
                <a:schemeClr val="dk1"/>
              </a:buClr>
              <a:buSzPts val="2100"/>
              <a:buNone/>
            </a:pPr>
            <a:r>
              <a:rPr lang="en-US" dirty="0"/>
              <a:t>Nate Deans – Director, Department of Black and Latino Male Achievement</a:t>
            </a:r>
            <a:endParaRPr dirty="0"/>
          </a:p>
          <a:p>
            <a:pPr marL="0" lvl="0" indent="0" algn="l" rtl="0">
              <a:lnSpc>
                <a:spcPct val="90000"/>
              </a:lnSpc>
              <a:spcBef>
                <a:spcPts val="800"/>
              </a:spcBef>
              <a:spcAft>
                <a:spcPts val="0"/>
              </a:spcAft>
              <a:buClr>
                <a:schemeClr val="dk1"/>
              </a:buClr>
              <a:buSzPts val="2100"/>
              <a:buNone/>
            </a:pPr>
            <a:r>
              <a:rPr lang="en-US" u="sng" dirty="0">
                <a:solidFill>
                  <a:schemeClr val="hlink"/>
                </a:solidFill>
                <a:hlinkClick r:id="rId3"/>
              </a:rPr>
              <a:t>deansjnd@milwaukee.k12.wi.us</a:t>
            </a:r>
            <a:r>
              <a:rPr lang="en-US" dirty="0"/>
              <a:t> </a:t>
            </a:r>
            <a:endParaRPr dirty="0"/>
          </a:p>
          <a:p>
            <a:pPr marL="0" lvl="0" indent="0" algn="l" rtl="0">
              <a:lnSpc>
                <a:spcPct val="90000"/>
              </a:lnSpc>
              <a:spcBef>
                <a:spcPts val="800"/>
              </a:spcBef>
              <a:spcAft>
                <a:spcPts val="0"/>
              </a:spcAft>
              <a:buClr>
                <a:schemeClr val="dk1"/>
              </a:buClr>
              <a:buSzPts val="2100"/>
              <a:buNone/>
            </a:pPr>
            <a:endParaRPr dirty="0"/>
          </a:p>
          <a:p>
            <a:pPr marL="0" lvl="0" indent="0" algn="l" rtl="0">
              <a:lnSpc>
                <a:spcPct val="90000"/>
              </a:lnSpc>
              <a:spcBef>
                <a:spcPts val="800"/>
              </a:spcBef>
              <a:spcAft>
                <a:spcPts val="0"/>
              </a:spcAft>
              <a:buClr>
                <a:schemeClr val="dk1"/>
              </a:buClr>
              <a:buSzPts val="2100"/>
              <a:buNone/>
            </a:pPr>
            <a:r>
              <a:rPr lang="en-US" dirty="0"/>
              <a:t>Ebony Lewis – Director, Department of Gender and Identity Inclusion  </a:t>
            </a:r>
            <a:endParaRPr dirty="0"/>
          </a:p>
          <a:p>
            <a:pPr marL="0" lvl="0" indent="0" algn="l" rtl="0">
              <a:lnSpc>
                <a:spcPct val="90000"/>
              </a:lnSpc>
              <a:spcBef>
                <a:spcPts val="800"/>
              </a:spcBef>
              <a:spcAft>
                <a:spcPts val="0"/>
              </a:spcAft>
              <a:buClr>
                <a:schemeClr val="dk1"/>
              </a:buClr>
              <a:buSzPts val="2100"/>
              <a:buNone/>
            </a:pPr>
            <a:r>
              <a:rPr lang="en-US" u="sng" dirty="0">
                <a:solidFill>
                  <a:schemeClr val="hlink"/>
                </a:solidFill>
                <a:hlinkClick r:id="rId4"/>
              </a:rPr>
              <a:t>lewise2@milwaukee.k12.wi.us</a:t>
            </a:r>
            <a:r>
              <a:rPr lang="en-US" dirty="0"/>
              <a:t> </a:t>
            </a:r>
            <a:endParaRPr dirty="0"/>
          </a:p>
          <a:p>
            <a:pPr marL="0" lvl="0" indent="0" algn="l" rtl="0">
              <a:lnSpc>
                <a:spcPct val="90000"/>
              </a:lnSpc>
              <a:spcBef>
                <a:spcPts val="800"/>
              </a:spcBef>
              <a:spcAft>
                <a:spcPts val="0"/>
              </a:spcAft>
              <a:buClr>
                <a:schemeClr val="dk1"/>
              </a:buClr>
              <a:buSzPts val="2100"/>
              <a:buNone/>
            </a:pPr>
            <a:endParaRPr dirty="0"/>
          </a:p>
        </p:txBody>
      </p:sp>
      <p:sp>
        <p:nvSpPr>
          <p:cNvPr id="2" name="TextBox 1">
            <a:extLst>
              <a:ext uri="{FF2B5EF4-FFF2-40B4-BE49-F238E27FC236}">
                <a16:creationId xmlns:a16="http://schemas.microsoft.com/office/drawing/2014/main" id="{59B46927-8EA8-1011-4C97-CB663654924A}"/>
              </a:ext>
            </a:extLst>
          </p:cNvPr>
          <p:cNvSpPr txBox="1"/>
          <p:nvPr/>
        </p:nvSpPr>
        <p:spPr>
          <a:xfrm>
            <a:off x="6781799" y="4762500"/>
            <a:ext cx="1724025" cy="215441"/>
          </a:xfrm>
          <a:prstGeom prst="rect">
            <a:avLst/>
          </a:prstGeom>
          <a:solidFill>
            <a:schemeClr val="bg1"/>
          </a:solid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0F5C3FFF-4789-4DBF-9C76-11F174E47A74}"/>
              </a:ext>
            </a:extLst>
          </p:cNvPr>
          <p:cNvSpPr txBox="1"/>
          <p:nvPr/>
        </p:nvSpPr>
        <p:spPr>
          <a:xfrm>
            <a:off x="8562974" y="4762500"/>
            <a:ext cx="337678" cy="215444"/>
          </a:xfrm>
          <a:prstGeom prst="rect">
            <a:avLst/>
          </a:prstGeom>
          <a:noFill/>
        </p:spPr>
        <p:txBody>
          <a:bodyPr wrap="square" rtlCol="0">
            <a:spAutoFit/>
          </a:bodyPr>
          <a:lstStyle/>
          <a:p>
            <a:r>
              <a:rPr lang="en-US" sz="800" dirty="0"/>
              <a:t>16</a:t>
            </a:r>
          </a:p>
        </p:txBody>
      </p:sp>
      <p:sp>
        <p:nvSpPr>
          <p:cNvPr id="4" name="TextBox 3">
            <a:extLst>
              <a:ext uri="{FF2B5EF4-FFF2-40B4-BE49-F238E27FC236}">
                <a16:creationId xmlns:a16="http://schemas.microsoft.com/office/drawing/2014/main" id="{AF2F73E5-3550-ED7F-8734-F8D550339294}"/>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4" descr="Half_Circle_10x5.63_419.ai"/>
          <p:cNvPicPr preferRelativeResize="0"/>
          <p:nvPr/>
        </p:nvPicPr>
        <p:blipFill rotWithShape="1">
          <a:blip r:embed="rId3">
            <a:alphaModFix/>
          </a:blip>
          <a:srcRect/>
          <a:stretch/>
        </p:blipFill>
        <p:spPr>
          <a:xfrm>
            <a:off x="-286329" y="-258412"/>
            <a:ext cx="9677637" cy="5645288"/>
          </a:xfrm>
          <a:prstGeom prst="rect">
            <a:avLst/>
          </a:prstGeom>
          <a:noFill/>
          <a:ln>
            <a:noFill/>
          </a:ln>
        </p:spPr>
      </p:pic>
      <p:sp>
        <p:nvSpPr>
          <p:cNvPr id="558" name="Google Shape;558;p4"/>
          <p:cNvSpPr/>
          <p:nvPr/>
        </p:nvSpPr>
        <p:spPr>
          <a:xfrm>
            <a:off x="4820929" y="2419960"/>
            <a:ext cx="4049401" cy="1895452"/>
          </a:xfrm>
          <a:prstGeom prst="rect">
            <a:avLst/>
          </a:prstGeom>
          <a:noFill/>
          <a:ln>
            <a:noFill/>
          </a:ln>
        </p:spPr>
        <p:txBody>
          <a:bodyPr spcFirstLastPara="1" wrap="square" lIns="91425" tIns="45700" rIns="91425" bIns="45700" anchor="ctr" anchorCtr="0">
            <a:normAutofit/>
          </a:bodyPr>
          <a:lstStyle/>
          <a:p>
            <a:pPr marL="0" marR="0" lvl="0" indent="0" algn="ctr" rtl="0">
              <a:lnSpc>
                <a:spcPct val="70000"/>
              </a:lnSpc>
              <a:spcBef>
                <a:spcPts val="0"/>
              </a:spcBef>
              <a:spcAft>
                <a:spcPts val="0"/>
              </a:spcAft>
              <a:buClr>
                <a:srgbClr val="FFCC66"/>
              </a:buClr>
              <a:buSzPts val="7000"/>
              <a:buFont typeface="Calibri"/>
              <a:buNone/>
            </a:pPr>
            <a:r>
              <a:rPr lang="en-US" sz="7000" b="1" i="0" u="none" strike="noStrike" cap="none" dirty="0">
                <a:solidFill>
                  <a:srgbClr val="FFCC66"/>
                </a:solidFill>
                <a:latin typeface="Calibri"/>
                <a:ea typeface="Calibri"/>
                <a:cs typeface="Calibri"/>
                <a:sym typeface="Calibri"/>
              </a:rPr>
              <a:t>Thank </a:t>
            </a:r>
            <a:endParaRPr dirty="0"/>
          </a:p>
          <a:p>
            <a:pPr marL="0" marR="0" lvl="0" indent="0" algn="ctr" rtl="0">
              <a:lnSpc>
                <a:spcPct val="70000"/>
              </a:lnSpc>
              <a:spcBef>
                <a:spcPts val="0"/>
              </a:spcBef>
              <a:spcAft>
                <a:spcPts val="0"/>
              </a:spcAft>
              <a:buClr>
                <a:srgbClr val="FFCC66"/>
              </a:buClr>
              <a:buSzPts val="7000"/>
              <a:buFont typeface="Calibri"/>
              <a:buNone/>
            </a:pPr>
            <a:r>
              <a:rPr lang="en-US" sz="7000" b="1" i="0" u="none" strike="noStrike" cap="none" dirty="0">
                <a:solidFill>
                  <a:srgbClr val="FFCC66"/>
                </a:solidFill>
                <a:latin typeface="Calibri"/>
                <a:ea typeface="Calibri"/>
                <a:cs typeface="Calibri"/>
                <a:sym typeface="Calibri"/>
              </a:rPr>
              <a:t>You!</a:t>
            </a:r>
            <a:endParaRPr sz="7000" b="0" i="0" u="none" strike="noStrike" cap="none" dirty="0">
              <a:solidFill>
                <a:schemeClr val="lt1"/>
              </a:solidFill>
              <a:latin typeface="Calibri"/>
              <a:ea typeface="Calibri"/>
              <a:cs typeface="Calibri"/>
              <a:sym typeface="Calibri"/>
            </a:endParaRPr>
          </a:p>
        </p:txBody>
      </p:sp>
      <p:sp>
        <p:nvSpPr>
          <p:cNvPr id="559" name="Google Shape;559;p4"/>
          <p:cNvSpPr/>
          <p:nvPr/>
        </p:nvSpPr>
        <p:spPr>
          <a:xfrm>
            <a:off x="228600" y="895350"/>
            <a:ext cx="6400801"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400"/>
              <a:buFont typeface="Arial"/>
              <a:buNone/>
            </a:pPr>
            <a:endParaRPr sz="2400" b="0" i="0" u="none" strike="noStrike" cap="none" dirty="0">
              <a:solidFill>
                <a:srgbClr val="FFFFFF"/>
              </a:solidFill>
              <a:latin typeface="Calibri"/>
              <a:ea typeface="Calibri"/>
              <a:cs typeface="Calibri"/>
              <a:sym typeface="Calibri"/>
            </a:endParaRPr>
          </a:p>
        </p:txBody>
      </p:sp>
      <p:pic>
        <p:nvPicPr>
          <p:cNvPr id="560" name="Google Shape;560;p4" descr="MPS logo CMYK Stacked_2017 white.ai"/>
          <p:cNvPicPr preferRelativeResize="0"/>
          <p:nvPr/>
        </p:nvPicPr>
        <p:blipFill rotWithShape="1">
          <a:blip r:embed="rId4">
            <a:alphaModFix/>
          </a:blip>
          <a:srcRect/>
          <a:stretch/>
        </p:blipFill>
        <p:spPr>
          <a:xfrm>
            <a:off x="5313520" y="413388"/>
            <a:ext cx="2971800" cy="1651000"/>
          </a:xfrm>
          <a:prstGeom prst="rect">
            <a:avLst/>
          </a:prstGeom>
          <a:noFill/>
          <a:ln>
            <a:noFill/>
          </a:ln>
        </p:spPr>
      </p:pic>
      <p:pic>
        <p:nvPicPr>
          <p:cNvPr id="561" name="Google Shape;561;p4"/>
          <p:cNvPicPr preferRelativeResize="0"/>
          <p:nvPr/>
        </p:nvPicPr>
        <p:blipFill rotWithShape="1">
          <a:blip r:embed="rId5">
            <a:alphaModFix/>
          </a:blip>
          <a:srcRect/>
          <a:stretch/>
        </p:blipFill>
        <p:spPr>
          <a:xfrm>
            <a:off x="-63324" y="201744"/>
            <a:ext cx="4216223" cy="47301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
          <p:cNvSpPr/>
          <p:nvPr/>
        </p:nvSpPr>
        <p:spPr>
          <a:xfrm>
            <a:off x="228600" y="895350"/>
            <a:ext cx="6400801" cy="43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400"/>
              <a:buFont typeface="Arial"/>
              <a:buNone/>
            </a:pPr>
            <a:endParaRPr sz="2400" b="0" i="0" u="none" strike="noStrike" cap="none" dirty="0">
              <a:solidFill>
                <a:srgbClr val="FFFFFF"/>
              </a:solidFill>
              <a:latin typeface="Calibri"/>
              <a:ea typeface="Calibri"/>
              <a:cs typeface="Calibri"/>
              <a:sym typeface="Calibri"/>
            </a:endParaRPr>
          </a:p>
        </p:txBody>
      </p:sp>
      <p:pic>
        <p:nvPicPr>
          <p:cNvPr id="300" name="Google Shape;300;p2"/>
          <p:cNvPicPr preferRelativeResize="0"/>
          <p:nvPr/>
        </p:nvPicPr>
        <p:blipFill rotWithShape="1">
          <a:blip r:embed="rId3">
            <a:alphaModFix/>
          </a:blip>
          <a:srcRect/>
          <a:stretch/>
        </p:blipFill>
        <p:spPr>
          <a:xfrm>
            <a:off x="359665" y="895350"/>
            <a:ext cx="8495991" cy="4028402"/>
          </a:xfrm>
          <a:prstGeom prst="rect">
            <a:avLst/>
          </a:prstGeom>
          <a:noFill/>
          <a:ln>
            <a:noFill/>
          </a:ln>
        </p:spPr>
      </p:pic>
      <p:sp>
        <p:nvSpPr>
          <p:cNvPr id="301" name="Google Shape;301;p2"/>
          <p:cNvSpPr/>
          <p:nvPr/>
        </p:nvSpPr>
        <p:spPr>
          <a:xfrm>
            <a:off x="0" y="-4078"/>
            <a:ext cx="9144000" cy="889903"/>
          </a:xfrm>
          <a:prstGeom prst="rect">
            <a:avLst/>
          </a:prstGeom>
          <a:solidFill>
            <a:srgbClr val="0A4A8B"/>
          </a:solid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FFCC66"/>
              </a:buClr>
              <a:buSzPts val="3600"/>
              <a:buFont typeface="Calibri"/>
              <a:buNone/>
            </a:pPr>
            <a:r>
              <a:rPr lang="en-US" sz="3600" b="1" dirty="0">
                <a:solidFill>
                  <a:srgbClr val="FFCC66"/>
                </a:solidFill>
                <a:latin typeface="Calibri"/>
                <a:ea typeface="Calibri"/>
                <a:cs typeface="Calibri"/>
                <a:sym typeface="Calibri"/>
              </a:rPr>
              <a:t>Five</a:t>
            </a:r>
            <a:r>
              <a:rPr lang="en-US" sz="3600" b="1" i="0" u="none" strike="noStrike" cap="none" dirty="0">
                <a:solidFill>
                  <a:srgbClr val="FFCC66"/>
                </a:solidFill>
                <a:latin typeface="Calibri"/>
                <a:ea typeface="Calibri"/>
                <a:cs typeface="Calibri"/>
                <a:sym typeface="Calibri"/>
              </a:rPr>
              <a:t> Priorities for Success</a:t>
            </a:r>
            <a:endParaRPr sz="36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685800" y="4860131"/>
            <a:ext cx="6096000" cy="0"/>
          </a:xfrm>
          <a:prstGeom prst="line">
            <a:avLst/>
          </a:prstGeom>
          <a:ln w="12700">
            <a:solidFill>
              <a:srgbClr val="0B63AF"/>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7200" y="897731"/>
            <a:ext cx="8839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03904"/>
            <a:ext cx="8229600" cy="613171"/>
          </a:xfrm>
        </p:spPr>
        <p:txBody>
          <a:bodyPr/>
          <a:lstStyle/>
          <a:p>
            <a:r>
              <a:rPr lang="en-US" sz="2800" dirty="0">
                <a:solidFill>
                  <a:srgbClr val="005594"/>
                </a:solidFill>
              </a:rPr>
              <a:t>Milwaukee</a:t>
            </a:r>
            <a:r>
              <a:rPr lang="en-US" sz="2800" dirty="0">
                <a:solidFill>
                  <a:schemeClr val="tx2">
                    <a:lumMod val="75000"/>
                  </a:schemeClr>
                </a:solidFill>
              </a:rPr>
              <a:t> </a:t>
            </a:r>
            <a:r>
              <a:rPr lang="en-US" sz="2800" dirty="0">
                <a:solidFill>
                  <a:srgbClr val="005594"/>
                </a:solidFill>
              </a:rPr>
              <a:t>Public</a:t>
            </a:r>
            <a:r>
              <a:rPr lang="en-US" sz="2800" dirty="0">
                <a:solidFill>
                  <a:schemeClr val="tx2">
                    <a:lumMod val="75000"/>
                  </a:schemeClr>
                </a:solidFill>
              </a:rPr>
              <a:t> </a:t>
            </a:r>
            <a:r>
              <a:rPr lang="en-US" sz="2800" dirty="0">
                <a:solidFill>
                  <a:srgbClr val="005594"/>
                </a:solidFill>
              </a:rPr>
              <a:t>Schools</a:t>
            </a:r>
          </a:p>
        </p:txBody>
      </p:sp>
      <p:graphicFrame>
        <p:nvGraphicFramePr>
          <p:cNvPr id="6" name="Content Placeholder 5">
            <a:extLst>
              <a:ext uri="{FF2B5EF4-FFF2-40B4-BE49-F238E27FC236}">
                <a16:creationId xmlns:a16="http://schemas.microsoft.com/office/drawing/2014/main" id="{6FD91E5D-96A4-486B-A53A-B7AAFEFE0907}"/>
              </a:ext>
            </a:extLst>
          </p:cNvPr>
          <p:cNvGraphicFramePr>
            <a:graphicFrameLocks noGrp="1"/>
          </p:cNvGraphicFramePr>
          <p:nvPr>
            <p:ph idx="1"/>
          </p:nvPr>
        </p:nvGraphicFramePr>
        <p:xfrm>
          <a:off x="3770956" y="978390"/>
          <a:ext cx="5169005" cy="373957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1DAAA339-153F-463F-873C-0E855B2621B9}"/>
              </a:ext>
            </a:extLst>
          </p:cNvPr>
          <p:cNvSpPr txBox="1">
            <a:spLocks/>
          </p:cNvSpPr>
          <p:nvPr/>
        </p:nvSpPr>
        <p:spPr>
          <a:xfrm>
            <a:off x="520506" y="1500591"/>
            <a:ext cx="3762017" cy="27499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defRPr/>
            </a:pPr>
            <a:r>
              <a:rPr lang="en-US" sz="2000" b="1" dirty="0">
                <a:solidFill>
                  <a:srgbClr val="0B63AF"/>
                </a:solidFill>
                <a:latin typeface="Calibri" panose="020F0502020204030204" pitchFamily="34" charset="0"/>
                <a:cs typeface="Calibri" panose="020F0502020204030204" pitchFamily="34" charset="0"/>
              </a:rPr>
              <a:t>68,435 students</a:t>
            </a:r>
          </a:p>
          <a:p>
            <a:pPr marL="169863" indent="-169863">
              <a:defRPr/>
            </a:pPr>
            <a:r>
              <a:rPr lang="en-US" sz="2000" b="1" dirty="0">
                <a:solidFill>
                  <a:srgbClr val="0B63AF"/>
                </a:solidFill>
                <a:latin typeface="Calibri" panose="020F0502020204030204" pitchFamily="34" charset="0"/>
                <a:cs typeface="Calibri" panose="020F0502020204030204" pitchFamily="34" charset="0"/>
              </a:rPr>
              <a:t>156 schools</a:t>
            </a:r>
          </a:p>
          <a:p>
            <a:pPr marL="169863" indent="-169863">
              <a:defRPr/>
            </a:pPr>
            <a:r>
              <a:rPr lang="en-US" sz="2000" b="1" dirty="0">
                <a:solidFill>
                  <a:srgbClr val="0B63AF"/>
                </a:solidFill>
                <a:latin typeface="Calibri" panose="020F0502020204030204" pitchFamily="34" charset="0"/>
                <a:cs typeface="Calibri" panose="020F0502020204030204" pitchFamily="34" charset="0"/>
              </a:rPr>
              <a:t>13.8% English language learners</a:t>
            </a:r>
          </a:p>
          <a:p>
            <a:pPr marL="169863" indent="-169863">
              <a:defRPr/>
            </a:pPr>
            <a:r>
              <a:rPr lang="en-US" sz="2000" b="1" dirty="0">
                <a:solidFill>
                  <a:srgbClr val="0B63AF"/>
                </a:solidFill>
                <a:latin typeface="Calibri" panose="020F0502020204030204" pitchFamily="34" charset="0"/>
                <a:cs typeface="Calibri" panose="020F0502020204030204" pitchFamily="34" charset="0"/>
              </a:rPr>
              <a:t>19.6% special education</a:t>
            </a:r>
          </a:p>
          <a:p>
            <a:pPr marL="169863" indent="-169863">
              <a:defRPr/>
            </a:pPr>
            <a:r>
              <a:rPr lang="en-US" sz="2000" b="1" dirty="0">
                <a:solidFill>
                  <a:srgbClr val="0B63AF"/>
                </a:solidFill>
                <a:latin typeface="Calibri" panose="020F0502020204030204" pitchFamily="34" charset="0"/>
                <a:cs typeface="Calibri" panose="020F0502020204030204" pitchFamily="34" charset="0"/>
              </a:rPr>
              <a:t>75.2% economically disadvantaged*</a:t>
            </a:r>
          </a:p>
          <a:p>
            <a:pPr marL="169863" indent="-169863">
              <a:defRPr/>
            </a:pPr>
            <a:endParaRPr lang="en-US" sz="2000" b="1" dirty="0">
              <a:solidFill>
                <a:srgbClr val="0B63AF"/>
              </a:solidFill>
              <a:latin typeface="Calibri" panose="020F0502020204030204" pitchFamily="34" charset="0"/>
              <a:cs typeface="Calibri" panose="020F0502020204030204" pitchFamily="34" charset="0"/>
            </a:endParaRPr>
          </a:p>
          <a:p>
            <a:pPr marL="1828800" lvl="4" indent="0">
              <a:buNone/>
              <a:defRPr/>
            </a:pPr>
            <a:endParaRPr lang="en-US" sz="400" b="1" dirty="0">
              <a:solidFill>
                <a:srgbClr val="0B63AF"/>
              </a:solidFill>
              <a:latin typeface="Calibri" panose="020F0502020204030204" pitchFamily="34" charset="0"/>
              <a:cs typeface="Calibri" panose="020F0502020204030204" pitchFamily="34" charset="0"/>
            </a:endParaRPr>
          </a:p>
          <a:p>
            <a:pPr marL="0" indent="0">
              <a:buNone/>
              <a:defRPr/>
            </a:pPr>
            <a:endParaRPr lang="en-US" sz="1350" dirty="0">
              <a:solidFill>
                <a:prstClr val="black"/>
              </a:solidFill>
              <a:latin typeface="Calibri" panose="020F0502020204030204" pitchFamily="34" charset="0"/>
              <a:cs typeface="Calibri" panose="020F0502020204030204" pitchFamily="34" charset="0"/>
            </a:endParaRPr>
          </a:p>
          <a:p>
            <a:pPr marL="0" indent="0">
              <a:buNone/>
              <a:defRPr/>
            </a:pPr>
            <a:endParaRPr lang="en-US" sz="1350" dirty="0">
              <a:solidFill>
                <a:prstClr val="black"/>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ACE77BF-17B2-C63C-DF76-374D02FFE898}"/>
              </a:ext>
            </a:extLst>
          </p:cNvPr>
          <p:cNvSpPr txBox="1"/>
          <p:nvPr/>
        </p:nvSpPr>
        <p:spPr>
          <a:xfrm>
            <a:off x="513471" y="978389"/>
            <a:ext cx="3734972" cy="400110"/>
          </a:xfrm>
          <a:prstGeom prst="rect">
            <a:avLst/>
          </a:prstGeom>
          <a:noFill/>
        </p:spPr>
        <p:txBody>
          <a:bodyPr wrap="square" rtlCol="0">
            <a:spAutoFit/>
          </a:bodyPr>
          <a:lstStyle/>
          <a:p>
            <a:pPr defTabSz="914400"/>
            <a:r>
              <a:rPr lang="en-US" sz="2000" b="1" dirty="0">
                <a:solidFill>
                  <a:srgbClr val="0072C6">
                    <a:lumMod val="75000"/>
                  </a:srgbClr>
                </a:solidFill>
                <a:latin typeface="Calibri" panose="020F0502020204030204" pitchFamily="34" charset="0"/>
                <a:cs typeface="Calibri" panose="020F0502020204030204" pitchFamily="34" charset="0"/>
              </a:rPr>
              <a:t>Diversity is our strength!</a:t>
            </a:r>
          </a:p>
        </p:txBody>
      </p:sp>
      <p:sp>
        <p:nvSpPr>
          <p:cNvPr id="4" name="TextBox 3">
            <a:extLst>
              <a:ext uri="{FF2B5EF4-FFF2-40B4-BE49-F238E27FC236}">
                <a16:creationId xmlns:a16="http://schemas.microsoft.com/office/drawing/2014/main" id="{BC55B046-0453-89D9-07B0-44ECA4BCFE6E}"/>
              </a:ext>
            </a:extLst>
          </p:cNvPr>
          <p:cNvSpPr txBox="1"/>
          <p:nvPr/>
        </p:nvSpPr>
        <p:spPr>
          <a:xfrm>
            <a:off x="601910" y="4842320"/>
            <a:ext cx="6096000" cy="253916"/>
          </a:xfrm>
          <a:prstGeom prst="rect">
            <a:avLst/>
          </a:prstGeom>
          <a:noFill/>
        </p:spPr>
        <p:txBody>
          <a:bodyPr wrap="square" rtlCol="0">
            <a:spAutoFit/>
          </a:bodyPr>
          <a:lstStyle/>
          <a:p>
            <a:pPr defTabSz="914400"/>
            <a:r>
              <a:rPr lang="en-US" sz="1050" dirty="0">
                <a:solidFill>
                  <a:prstClr val="black"/>
                </a:solidFill>
                <a:latin typeface="Calibri" panose="020F0502020204030204" pitchFamily="34" charset="0"/>
                <a:cs typeface="Calibri" panose="020F0502020204030204" pitchFamily="34" charset="0"/>
              </a:rPr>
              <a:t>*Alternate income forms continue to be received and evaluated. Data as of 10-3-2022.</a:t>
            </a:r>
          </a:p>
        </p:txBody>
      </p:sp>
    </p:spTree>
    <p:extLst>
      <p:ext uri="{BB962C8B-B14F-4D97-AF65-F5344CB8AC3E}">
        <p14:creationId xmlns:p14="http://schemas.microsoft.com/office/powerpoint/2010/main" val="232190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g16682044f52_0_166"/>
          <p:cNvSpPr/>
          <p:nvPr/>
        </p:nvSpPr>
        <p:spPr>
          <a:xfrm>
            <a:off x="2286" y="0"/>
            <a:ext cx="9141900" cy="5148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19" name="Google Shape;319;g16682044f52_0_166"/>
          <p:cNvSpPr/>
          <p:nvPr/>
        </p:nvSpPr>
        <p:spPr>
          <a:xfrm>
            <a:off x="1" y="0"/>
            <a:ext cx="3125453" cy="51435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20" name="Google Shape;320;g16682044f52_0_166"/>
          <p:cNvSpPr txBox="1">
            <a:spLocks noGrp="1"/>
          </p:cNvSpPr>
          <p:nvPr>
            <p:ph type="title"/>
          </p:nvPr>
        </p:nvSpPr>
        <p:spPr>
          <a:xfrm>
            <a:off x="515126" y="865978"/>
            <a:ext cx="2400300" cy="334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300"/>
              <a:buFont typeface="Calibri"/>
              <a:buNone/>
            </a:pPr>
            <a:r>
              <a:rPr lang="en-US" b="1" dirty="0">
                <a:solidFill>
                  <a:srgbClr val="FFFFFF"/>
                </a:solidFill>
              </a:rPr>
              <a:t>Overview </a:t>
            </a:r>
            <a:endParaRPr b="1" dirty="0">
              <a:solidFill>
                <a:srgbClr val="FFFFFF"/>
              </a:solidFill>
            </a:endParaRPr>
          </a:p>
        </p:txBody>
      </p:sp>
      <p:sp>
        <p:nvSpPr>
          <p:cNvPr id="321" name="Google Shape;321;g16682044f52_0_166"/>
          <p:cNvSpPr/>
          <p:nvPr/>
        </p:nvSpPr>
        <p:spPr>
          <a:xfrm rot="10800000" flipH="1">
            <a:off x="5662802" y="1843613"/>
            <a:ext cx="3062400" cy="30651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dk1"/>
              </a:solidFill>
              <a:latin typeface="Calibri"/>
              <a:ea typeface="Calibri"/>
              <a:cs typeface="Calibri"/>
              <a:sym typeface="Calibri"/>
            </a:endParaRPr>
          </a:p>
        </p:txBody>
      </p:sp>
      <p:sp>
        <p:nvSpPr>
          <p:cNvPr id="322" name="Google Shape;322;g16682044f52_0_166"/>
          <p:cNvSpPr txBox="1">
            <a:spLocks noGrp="1"/>
          </p:cNvSpPr>
          <p:nvPr>
            <p:ph type="body" idx="1"/>
          </p:nvPr>
        </p:nvSpPr>
        <p:spPr>
          <a:xfrm>
            <a:off x="3335481" y="443918"/>
            <a:ext cx="5240705" cy="4193100"/>
          </a:xfrm>
          <a:prstGeom prst="rect">
            <a:avLst/>
          </a:prstGeom>
          <a:noFill/>
          <a:ln>
            <a:noFill/>
          </a:ln>
        </p:spPr>
        <p:txBody>
          <a:bodyPr spcFirstLastPara="1" wrap="square" lIns="68575" tIns="34275" rIns="68575" bIns="34275" anchor="ctr" anchorCtr="0">
            <a:normAutofit fontScale="92500" lnSpcReduction="20000"/>
          </a:bodyPr>
          <a:lstStyle/>
          <a:p>
            <a:pPr marL="0" lvl="0" indent="0" algn="l" rtl="0">
              <a:lnSpc>
                <a:spcPct val="110000"/>
              </a:lnSpc>
              <a:spcBef>
                <a:spcPts val="0"/>
              </a:spcBef>
              <a:spcAft>
                <a:spcPts val="0"/>
              </a:spcAft>
              <a:buClr>
                <a:schemeClr val="dk1"/>
              </a:buClr>
              <a:buSzPts val="1800"/>
              <a:buNone/>
            </a:pPr>
            <a:r>
              <a:rPr lang="en-US" sz="1800" dirty="0"/>
              <a:t>In 2017, Milwaukee Public Schools created the Department of Black and Latino Male Achievement, and in 2021, the Department of Gender and Identity Inclusion was born. Together these departments are helping to support the overall success, mental well-being, and academic achievement of students of color and LGBTQ+ students within the district. </a:t>
            </a:r>
            <a:endParaRPr sz="1800" dirty="0"/>
          </a:p>
          <a:p>
            <a:pPr marL="0" lvl="0" indent="0" algn="l" rtl="0">
              <a:lnSpc>
                <a:spcPct val="110000"/>
              </a:lnSpc>
              <a:spcBef>
                <a:spcPts val="0"/>
              </a:spcBef>
              <a:spcAft>
                <a:spcPts val="0"/>
              </a:spcAft>
              <a:buClr>
                <a:schemeClr val="dk1"/>
              </a:buClr>
              <a:buSzPts val="1800"/>
              <a:buNone/>
            </a:pPr>
            <a:endParaRPr sz="1800" dirty="0"/>
          </a:p>
          <a:p>
            <a:pPr marL="0" lvl="0" indent="0" algn="l" rtl="0">
              <a:lnSpc>
                <a:spcPct val="110000"/>
              </a:lnSpc>
              <a:spcBef>
                <a:spcPts val="0"/>
              </a:spcBef>
              <a:spcAft>
                <a:spcPts val="0"/>
              </a:spcAft>
              <a:buClr>
                <a:schemeClr val="dk1"/>
              </a:buClr>
              <a:buSzPts val="1800"/>
              <a:buNone/>
            </a:pPr>
            <a:r>
              <a:rPr lang="en-US" sz="1800" dirty="0"/>
              <a:t>This presentation will highlight how these departments work individually and collectively to provide resources, support, professional learning opportunities, and culturally relevant experiences that enhance school culture and climate for all students, staff, and families. As we focus on improving achievement and closing gaps in urban schools, we have learned that these very specific, equity-focused departments are pillars of the future success of urban education.   </a:t>
            </a:r>
            <a:endParaRPr sz="1800" dirty="0"/>
          </a:p>
        </p:txBody>
      </p:sp>
      <p:sp>
        <p:nvSpPr>
          <p:cNvPr id="2" name="TextBox 1">
            <a:extLst>
              <a:ext uri="{FF2B5EF4-FFF2-40B4-BE49-F238E27FC236}">
                <a16:creationId xmlns:a16="http://schemas.microsoft.com/office/drawing/2014/main" id="{713CE24E-F967-4CE9-885B-382ACB0FCAFD}"/>
              </a:ext>
            </a:extLst>
          </p:cNvPr>
          <p:cNvSpPr txBox="1"/>
          <p:nvPr/>
        </p:nvSpPr>
        <p:spPr>
          <a:xfrm>
            <a:off x="6781799" y="4762500"/>
            <a:ext cx="1724025" cy="215441"/>
          </a:xfrm>
          <a:prstGeom prst="rect">
            <a:avLst/>
          </a:prstGeom>
          <a:solidFill>
            <a:schemeClr val="bg1"/>
          </a:solid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704E01C8-9507-016E-31D6-8B306DA9AF72}"/>
              </a:ext>
            </a:extLst>
          </p:cNvPr>
          <p:cNvSpPr txBox="1"/>
          <p:nvPr/>
        </p:nvSpPr>
        <p:spPr>
          <a:xfrm>
            <a:off x="8562975" y="4762500"/>
            <a:ext cx="209550" cy="215444"/>
          </a:xfrm>
          <a:prstGeom prst="rect">
            <a:avLst/>
          </a:prstGeom>
          <a:noFill/>
        </p:spPr>
        <p:txBody>
          <a:bodyPr wrap="square" rtlCol="0">
            <a:spAutoFit/>
          </a:bodyPr>
          <a:lstStyle/>
          <a:p>
            <a:r>
              <a:rPr lang="en-US" sz="800" dirty="0"/>
              <a:t>4</a:t>
            </a:r>
          </a:p>
        </p:txBody>
      </p:sp>
      <p:sp>
        <p:nvSpPr>
          <p:cNvPr id="4" name="TextBox 3">
            <a:extLst>
              <a:ext uri="{FF2B5EF4-FFF2-40B4-BE49-F238E27FC236}">
                <a16:creationId xmlns:a16="http://schemas.microsoft.com/office/drawing/2014/main" id="{58577208-8FA2-E8D7-256B-40BEC9A6EA0A}"/>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g16682044f52_0_174"/>
          <p:cNvSpPr txBox="1">
            <a:spLocks noGrp="1"/>
          </p:cNvSpPr>
          <p:nvPr>
            <p:ph type="title"/>
          </p:nvPr>
        </p:nvSpPr>
        <p:spPr>
          <a:xfrm>
            <a:off x="3724072" y="472387"/>
            <a:ext cx="4939800" cy="9654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US" b="1" dirty="0"/>
              <a:t>BLMA Mission and Vision </a:t>
            </a:r>
            <a:endParaRPr b="1" dirty="0"/>
          </a:p>
        </p:txBody>
      </p:sp>
      <p:sp>
        <p:nvSpPr>
          <p:cNvPr id="328" name="Google Shape;328;g16682044f52_0_174"/>
          <p:cNvSpPr txBox="1">
            <a:spLocks noGrp="1"/>
          </p:cNvSpPr>
          <p:nvPr>
            <p:ph type="body" idx="1"/>
          </p:nvPr>
        </p:nvSpPr>
        <p:spPr>
          <a:xfrm>
            <a:off x="3724073" y="1830489"/>
            <a:ext cx="4939800" cy="28419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1500"/>
              <a:buChar char="•"/>
            </a:pPr>
            <a:r>
              <a:rPr lang="en-US" sz="1500" dirty="0"/>
              <a:t>The mission of the Department of Black and Latino Male Achievement is to collaboratively work to improve the outcomes of Black and Latino male students within Milwaukee Public Schools by challenging systems, structures, and spaces of oppression and seek to create conditions that promote greater success.</a:t>
            </a:r>
          </a:p>
          <a:p>
            <a:pPr marL="6350" lvl="0" indent="0" algn="l" rtl="0">
              <a:lnSpc>
                <a:spcPct val="90000"/>
              </a:lnSpc>
              <a:spcBef>
                <a:spcPts val="0"/>
              </a:spcBef>
              <a:spcAft>
                <a:spcPts val="0"/>
              </a:spcAft>
              <a:buClr>
                <a:schemeClr val="dk1"/>
              </a:buClr>
              <a:buSzPts val="1500"/>
              <a:buNone/>
            </a:pPr>
            <a:endParaRPr sz="1500" dirty="0"/>
          </a:p>
          <a:p>
            <a:pPr marL="177800" lvl="0" indent="-171450" algn="l" rtl="0">
              <a:lnSpc>
                <a:spcPct val="90000"/>
              </a:lnSpc>
              <a:spcBef>
                <a:spcPts val="0"/>
              </a:spcBef>
              <a:spcAft>
                <a:spcPts val="0"/>
              </a:spcAft>
              <a:buClr>
                <a:schemeClr val="dk1"/>
              </a:buClr>
              <a:buSzPts val="1500"/>
              <a:buChar char="•"/>
            </a:pPr>
            <a:r>
              <a:rPr lang="en-US" sz="1500" dirty="0"/>
              <a:t>The BLMA vision is that Black and Latino boys and young men will possess an affirmed sense of identity, dignity, and self-confidence and will have the necessary tools to triumphantly navigate K–12, college, career, and life.</a:t>
            </a:r>
            <a:endParaRPr sz="1500" dirty="0"/>
          </a:p>
        </p:txBody>
      </p:sp>
      <p:pic>
        <p:nvPicPr>
          <p:cNvPr id="329" name="Google Shape;329;g16682044f52_0_174" descr="Timeline&#10;&#10;Description automatically generated"/>
          <p:cNvPicPr preferRelativeResize="0"/>
          <p:nvPr/>
        </p:nvPicPr>
        <p:blipFill rotWithShape="1">
          <a:blip r:embed="rId3">
            <a:alphaModFix/>
          </a:blip>
          <a:srcRect r="5132"/>
          <a:stretch/>
        </p:blipFill>
        <p:spPr>
          <a:xfrm>
            <a:off x="15" y="8"/>
            <a:ext cx="3476678" cy="5148244"/>
          </a:xfrm>
          <a:prstGeom prst="rect">
            <a:avLst/>
          </a:prstGeom>
          <a:noFill/>
          <a:ln>
            <a:noFill/>
          </a:ln>
        </p:spPr>
      </p:pic>
      <p:cxnSp>
        <p:nvCxnSpPr>
          <p:cNvPr id="330" name="Google Shape;330;g16682044f52_0_174"/>
          <p:cNvCxnSpPr/>
          <p:nvPr/>
        </p:nvCxnSpPr>
        <p:spPr>
          <a:xfrm>
            <a:off x="3810700" y="1587803"/>
            <a:ext cx="4731900" cy="0"/>
          </a:xfrm>
          <a:prstGeom prst="straightConnector1">
            <a:avLst/>
          </a:prstGeom>
          <a:noFill/>
          <a:ln w="19050" cap="flat" cmpd="sng">
            <a:solidFill>
              <a:srgbClr val="F99C07"/>
            </a:solidFill>
            <a:prstDash val="solid"/>
            <a:miter lim="800000"/>
            <a:headEnd type="none" w="sm" len="sm"/>
            <a:tailEnd type="none" w="sm" len="sm"/>
          </a:ln>
        </p:spPr>
      </p:cxnSp>
      <p:sp>
        <p:nvSpPr>
          <p:cNvPr id="2" name="TextBox 1">
            <a:extLst>
              <a:ext uri="{FF2B5EF4-FFF2-40B4-BE49-F238E27FC236}">
                <a16:creationId xmlns:a16="http://schemas.microsoft.com/office/drawing/2014/main" id="{A0CD3D42-8E8C-AF40-3E63-C93C27CADFE4}"/>
              </a:ext>
            </a:extLst>
          </p:cNvPr>
          <p:cNvSpPr txBox="1"/>
          <p:nvPr/>
        </p:nvSpPr>
        <p:spPr>
          <a:xfrm>
            <a:off x="6781799" y="4762500"/>
            <a:ext cx="1724025" cy="215441"/>
          </a:xfrm>
          <a:prstGeom prst="rect">
            <a:avLst/>
          </a:prstGeom>
          <a:solidFill>
            <a:schemeClr val="bg1"/>
          </a:solid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37B44907-5293-0847-1BEC-AB596F8A564F}"/>
              </a:ext>
            </a:extLst>
          </p:cNvPr>
          <p:cNvSpPr txBox="1"/>
          <p:nvPr/>
        </p:nvSpPr>
        <p:spPr>
          <a:xfrm>
            <a:off x="8562975" y="4762500"/>
            <a:ext cx="209550" cy="215444"/>
          </a:xfrm>
          <a:prstGeom prst="rect">
            <a:avLst/>
          </a:prstGeom>
          <a:noFill/>
        </p:spPr>
        <p:txBody>
          <a:bodyPr wrap="square" rtlCol="0">
            <a:spAutoFit/>
          </a:bodyPr>
          <a:lstStyle/>
          <a:p>
            <a:r>
              <a:rPr lang="en-US" sz="800" dirty="0"/>
              <a:t>5</a:t>
            </a:r>
          </a:p>
        </p:txBody>
      </p:sp>
      <p:sp>
        <p:nvSpPr>
          <p:cNvPr id="4" name="TextBox 3">
            <a:extLst>
              <a:ext uri="{FF2B5EF4-FFF2-40B4-BE49-F238E27FC236}">
                <a16:creationId xmlns:a16="http://schemas.microsoft.com/office/drawing/2014/main" id="{138E6E2D-AF03-21E6-7F55-75E366F69BD8}"/>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g16682044f52_0_181"/>
          <p:cNvSpPr/>
          <p:nvPr/>
        </p:nvSpPr>
        <p:spPr>
          <a:xfrm>
            <a:off x="0" y="-9525"/>
            <a:ext cx="9143700" cy="5148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grpSp>
        <p:nvGrpSpPr>
          <p:cNvPr id="336" name="Google Shape;336;g16682044f52_0_181"/>
          <p:cNvGrpSpPr/>
          <p:nvPr/>
        </p:nvGrpSpPr>
        <p:grpSpPr>
          <a:xfrm>
            <a:off x="-313135" y="0"/>
            <a:ext cx="9438086" cy="5144726"/>
            <a:chOff x="-417513" y="0"/>
            <a:chExt cx="12584114" cy="6853238"/>
          </a:xfrm>
        </p:grpSpPr>
        <p:sp>
          <p:nvSpPr>
            <p:cNvPr id="337" name="Google Shape;337;g16682044f52_0_181"/>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38" name="Google Shape;338;g16682044f52_0_181"/>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39" name="Google Shape;339;g16682044f52_0_181"/>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0" name="Google Shape;340;g16682044f52_0_181"/>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9800"/>
                </a:schemeClr>
              </a:solidFill>
              <a:prstDash val="dash"/>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1" name="Google Shape;341;g16682044f52_0_181"/>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9800"/>
                </a:schemeClr>
              </a:solidFill>
              <a:prstDash val="dash"/>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2" name="Google Shape;342;g16682044f52_0_181"/>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9800"/>
                </a:schemeClr>
              </a:solidFill>
              <a:prstDash val="dash"/>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3" name="Google Shape;343;g16682044f52_0_181"/>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4" name="Google Shape;344;g16682044f52_0_181"/>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5" name="Google Shape;345;g16682044f52_0_181"/>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6" name="Google Shape;346;g16682044f52_0_181"/>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7" name="Google Shape;347;g16682044f52_0_181"/>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8" name="Google Shape;348;g16682044f52_0_181"/>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49" name="Google Shape;349;g16682044f52_0_181"/>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0" name="Google Shape;350;g16682044f52_0_181"/>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1" name="Google Shape;351;g16682044f52_0_181"/>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2" name="Google Shape;352;g16682044f52_0_181"/>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9800"/>
                </a:schemeClr>
              </a:solidFill>
              <a:prstDash val="dashDot"/>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3" name="Google Shape;353;g16682044f52_0_181"/>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9800"/>
                </a:schemeClr>
              </a:solidFill>
              <a:prstDash val="lgDash"/>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4" name="Google Shape;354;g16682044f52_0_181"/>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5" name="Google Shape;355;g16682044f52_0_181"/>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6" name="Google Shape;356;g16682044f52_0_181"/>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57" name="Google Shape;357;g16682044f52_0_181"/>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9800"/>
                </a:scheme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grpSp>
      <p:sp>
        <p:nvSpPr>
          <p:cNvPr id="358" name="Google Shape;358;g16682044f52_0_181"/>
          <p:cNvSpPr txBox="1">
            <a:spLocks noGrp="1"/>
          </p:cNvSpPr>
          <p:nvPr>
            <p:ph type="title"/>
          </p:nvPr>
        </p:nvSpPr>
        <p:spPr>
          <a:xfrm>
            <a:off x="431008" y="244771"/>
            <a:ext cx="8016476" cy="894300"/>
          </a:xfrm>
          <a:prstGeom prst="rect">
            <a:avLst/>
          </a:prstGeom>
          <a:noFill/>
          <a:ln>
            <a:noFill/>
          </a:ln>
        </p:spPr>
        <p:txBody>
          <a:bodyPr spcFirstLastPara="1" wrap="square" lIns="68575" tIns="34275" rIns="68575" bIns="34275" anchor="ctr" anchorCtr="0">
            <a:normAutofit/>
          </a:bodyPr>
          <a:lstStyle/>
          <a:p>
            <a:pPr marL="0" lvl="0" indent="0" rtl="0">
              <a:lnSpc>
                <a:spcPct val="90000"/>
              </a:lnSpc>
              <a:spcBef>
                <a:spcPts val="0"/>
              </a:spcBef>
              <a:spcAft>
                <a:spcPts val="0"/>
              </a:spcAft>
              <a:buClr>
                <a:schemeClr val="dk1"/>
              </a:buClr>
              <a:buSzPts val="3000"/>
              <a:buFont typeface="Calibri"/>
              <a:buNone/>
            </a:pPr>
            <a:r>
              <a:rPr lang="en-US" sz="3000" b="1" dirty="0"/>
              <a:t>Gender and Identity Inclusion Mission and Vision </a:t>
            </a:r>
            <a:endParaRPr b="1" dirty="0"/>
          </a:p>
        </p:txBody>
      </p:sp>
      <p:sp>
        <p:nvSpPr>
          <p:cNvPr id="359" name="Google Shape;359;g16682044f52_0_181"/>
          <p:cNvSpPr/>
          <p:nvPr/>
        </p:nvSpPr>
        <p:spPr>
          <a:xfrm>
            <a:off x="455122" y="1222544"/>
            <a:ext cx="3719400" cy="2761200"/>
          </a:xfrm>
          <a:prstGeom prst="rect">
            <a:avLst/>
          </a:prstGeom>
          <a:solidFill>
            <a:schemeClr val="lt1"/>
          </a:solidFill>
          <a:ln w="19050" cap="flat" cmpd="sng">
            <a:solidFill>
              <a:srgbClr val="FECE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pic>
        <p:nvPicPr>
          <p:cNvPr id="360" name="Google Shape;360;g16682044f52_0_181" descr="A picture containing logo&#10;&#10;Description automatically generated"/>
          <p:cNvPicPr preferRelativeResize="0"/>
          <p:nvPr/>
        </p:nvPicPr>
        <p:blipFill rotWithShape="1">
          <a:blip r:embed="rId3">
            <a:alphaModFix/>
          </a:blip>
          <a:srcRect/>
          <a:stretch/>
        </p:blipFill>
        <p:spPr>
          <a:xfrm>
            <a:off x="579793" y="1779999"/>
            <a:ext cx="3470148" cy="1397374"/>
          </a:xfrm>
          <a:prstGeom prst="rect">
            <a:avLst/>
          </a:prstGeom>
          <a:noFill/>
          <a:ln>
            <a:noFill/>
          </a:ln>
        </p:spPr>
      </p:pic>
      <p:sp>
        <p:nvSpPr>
          <p:cNvPr id="361" name="Google Shape;361;g16682044f52_0_181"/>
          <p:cNvSpPr txBox="1">
            <a:spLocks noGrp="1"/>
          </p:cNvSpPr>
          <p:nvPr>
            <p:ph type="body" idx="1"/>
          </p:nvPr>
        </p:nvSpPr>
        <p:spPr>
          <a:xfrm>
            <a:off x="4452150" y="920719"/>
            <a:ext cx="3920100" cy="2777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None/>
            </a:pPr>
            <a:r>
              <a:rPr lang="en-US" sz="1500" b="1" dirty="0">
                <a:latin typeface="Calibri" panose="020F0502020204030204" pitchFamily="34" charset="0"/>
                <a:ea typeface="Century Gothic"/>
                <a:cs typeface="Calibri" panose="020F0502020204030204" pitchFamily="34" charset="0"/>
                <a:sym typeface="Century Gothic"/>
              </a:rPr>
              <a:t>Mission:</a:t>
            </a:r>
            <a:r>
              <a:rPr lang="en-US" sz="1500" dirty="0">
                <a:latin typeface="Calibri" panose="020F0502020204030204" pitchFamily="34" charset="0"/>
                <a:ea typeface="Century Gothic"/>
                <a:cs typeface="Calibri" panose="020F0502020204030204" pitchFamily="34" charset="0"/>
                <a:sym typeface="Century Gothic"/>
              </a:rPr>
              <a:t> The MPS Department of Gender and Identity Inclusion works to ensure that all girls of color and LGBTQ+ students in Milwaukee Public Schools are provided with safe, equitable, and inclusive environments and resources that support their holistic development and success. </a:t>
            </a:r>
            <a:endParaRPr sz="1500" dirty="0">
              <a:latin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None/>
            </a:pPr>
            <a:endParaRPr sz="1500" dirty="0">
              <a:latin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None/>
            </a:pPr>
            <a:r>
              <a:rPr lang="en-US" sz="1500" b="1" dirty="0">
                <a:latin typeface="Calibri" panose="020F0502020204030204" pitchFamily="34" charset="0"/>
                <a:ea typeface="Century Gothic"/>
                <a:cs typeface="Calibri" panose="020F0502020204030204" pitchFamily="34" charset="0"/>
                <a:sym typeface="Century Gothic"/>
              </a:rPr>
              <a:t>Vision:</a:t>
            </a:r>
            <a:r>
              <a:rPr lang="en-US" sz="1500" dirty="0">
                <a:latin typeface="Calibri" panose="020F0502020204030204" pitchFamily="34" charset="0"/>
                <a:ea typeface="Century Gothic"/>
                <a:cs typeface="Calibri" panose="020F0502020204030204" pitchFamily="34" charset="0"/>
                <a:sym typeface="Century Gothic"/>
              </a:rPr>
              <a:t> Girls of color and LGBTQ+ students in Milwaukee Public Schools feel affirmed and are empowered to grow, learn, thrive, succeed, and be themselves. </a:t>
            </a:r>
            <a:endParaRPr sz="15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224A102-C18C-4E66-915D-DB9BD252A6A6}"/>
              </a:ext>
            </a:extLst>
          </p:cNvPr>
          <p:cNvSpPr txBox="1"/>
          <p:nvPr/>
        </p:nvSpPr>
        <p:spPr>
          <a:xfrm>
            <a:off x="6781799" y="4762500"/>
            <a:ext cx="1724025" cy="215441"/>
          </a:xfrm>
          <a:prstGeom prst="rect">
            <a:avLst/>
          </a:prstGeom>
          <a:solidFill>
            <a:schemeClr val="bg1"/>
          </a:solid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6A43C67C-EDC1-9C4A-C9B2-287031E723ED}"/>
              </a:ext>
            </a:extLst>
          </p:cNvPr>
          <p:cNvSpPr txBox="1"/>
          <p:nvPr/>
        </p:nvSpPr>
        <p:spPr>
          <a:xfrm>
            <a:off x="8562975" y="4762500"/>
            <a:ext cx="209550" cy="215444"/>
          </a:xfrm>
          <a:prstGeom prst="rect">
            <a:avLst/>
          </a:prstGeom>
          <a:noFill/>
        </p:spPr>
        <p:txBody>
          <a:bodyPr wrap="square" rtlCol="0">
            <a:spAutoFit/>
          </a:bodyPr>
          <a:lstStyle/>
          <a:p>
            <a:r>
              <a:rPr lang="en-US" sz="800" dirty="0"/>
              <a:t>6</a:t>
            </a:r>
          </a:p>
        </p:txBody>
      </p:sp>
      <p:sp>
        <p:nvSpPr>
          <p:cNvPr id="4" name="TextBox 3">
            <a:extLst>
              <a:ext uri="{FF2B5EF4-FFF2-40B4-BE49-F238E27FC236}">
                <a16:creationId xmlns:a16="http://schemas.microsoft.com/office/drawing/2014/main" id="{E6979F8E-05FF-8DFA-CBA4-A644D5CB30AC}"/>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
        <p:cNvGrpSpPr/>
        <p:nvPr/>
      </p:nvGrpSpPr>
      <p:grpSpPr>
        <a:xfrm>
          <a:off x="0" y="0"/>
          <a:ext cx="0" cy="0"/>
          <a:chOff x="0" y="0"/>
          <a:chExt cx="0" cy="0"/>
        </a:xfrm>
      </p:grpSpPr>
      <p:sp>
        <p:nvSpPr>
          <p:cNvPr id="366" name="Google Shape;366;g16682044f52_0_211"/>
          <p:cNvSpPr/>
          <p:nvPr/>
        </p:nvSpPr>
        <p:spPr>
          <a:xfrm>
            <a:off x="2287" y="0"/>
            <a:ext cx="9141900" cy="5148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pic>
        <p:nvPicPr>
          <p:cNvPr id="367" name="Google Shape;367;g16682044f52_0_211" descr="A group of people posing for a photo&#10;&#10;Description automatically generated"/>
          <p:cNvPicPr preferRelativeResize="0"/>
          <p:nvPr/>
        </p:nvPicPr>
        <p:blipFill rotWithShape="1">
          <a:blip r:embed="rId3">
            <a:alphaModFix/>
          </a:blip>
          <a:srcRect l="3122" r="3112"/>
          <a:stretch/>
        </p:blipFill>
        <p:spPr>
          <a:xfrm>
            <a:off x="5565486" y="139348"/>
            <a:ext cx="3332328" cy="2361440"/>
          </a:xfrm>
          <a:prstGeom prst="rect">
            <a:avLst/>
          </a:prstGeom>
          <a:noFill/>
          <a:ln>
            <a:noFill/>
          </a:ln>
        </p:spPr>
      </p:pic>
      <p:sp>
        <p:nvSpPr>
          <p:cNvPr id="368" name="Google Shape;368;g16682044f52_0_211"/>
          <p:cNvSpPr/>
          <p:nvPr/>
        </p:nvSpPr>
        <p:spPr>
          <a:xfrm>
            <a:off x="-1" y="0"/>
            <a:ext cx="5542800" cy="51483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369" name="Google Shape;369;g16682044f52_0_211"/>
          <p:cNvSpPr txBox="1">
            <a:spLocks noGrp="1"/>
          </p:cNvSpPr>
          <p:nvPr>
            <p:ph type="title"/>
          </p:nvPr>
        </p:nvSpPr>
        <p:spPr>
          <a:xfrm>
            <a:off x="208085" y="-100974"/>
            <a:ext cx="4906839" cy="1426200"/>
          </a:xfrm>
          <a:prstGeom prst="rect">
            <a:avLst/>
          </a:prstGeom>
          <a:noFill/>
          <a:ln>
            <a:noFill/>
          </a:ln>
        </p:spPr>
        <p:txBody>
          <a:bodyPr spcFirstLastPara="1" wrap="square" lIns="68575" tIns="34275" rIns="68575" bIns="34275" anchor="ctr" anchorCtr="0">
            <a:normAutofit/>
          </a:bodyPr>
          <a:lstStyle/>
          <a:p>
            <a:pPr marL="0" lvl="0" indent="0" rtl="0">
              <a:lnSpc>
                <a:spcPct val="90000"/>
              </a:lnSpc>
              <a:spcBef>
                <a:spcPts val="0"/>
              </a:spcBef>
              <a:spcAft>
                <a:spcPts val="0"/>
              </a:spcAft>
              <a:buClr>
                <a:schemeClr val="dk1"/>
              </a:buClr>
              <a:buSzPts val="3000"/>
              <a:buFont typeface="Calibri"/>
              <a:buNone/>
            </a:pPr>
            <a:r>
              <a:rPr lang="en-US" sz="3000" b="1" dirty="0"/>
              <a:t>Equity, Access, and Inclusion </a:t>
            </a:r>
            <a:endParaRPr b="1" dirty="0"/>
          </a:p>
        </p:txBody>
      </p:sp>
      <p:sp>
        <p:nvSpPr>
          <p:cNvPr id="370" name="Google Shape;370;g16682044f52_0_211"/>
          <p:cNvSpPr txBox="1">
            <a:spLocks noGrp="1"/>
          </p:cNvSpPr>
          <p:nvPr>
            <p:ph type="body" idx="1"/>
          </p:nvPr>
        </p:nvSpPr>
        <p:spPr>
          <a:xfrm>
            <a:off x="212600" y="902988"/>
            <a:ext cx="5142560" cy="19242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Clr>
                <a:schemeClr val="dk1"/>
              </a:buClr>
              <a:buSzPct val="63878"/>
              <a:buNone/>
            </a:pPr>
            <a:r>
              <a:rPr lang="en-US" sz="1200" dirty="0"/>
              <a:t>Equity, Access, and Inclusion is committed to ensuring that all students receive equitable resources, supports, and opportunities regardless of race, ethnicity, socioeconomic background, mobility, gender identity, sexual orientation, disability, language, or initial proficiencies.</a:t>
            </a:r>
            <a:endParaRPr sz="1200" dirty="0"/>
          </a:p>
          <a:p>
            <a:pPr marL="0" lvl="0" indent="0" rtl="0">
              <a:spcBef>
                <a:spcPts val="0"/>
              </a:spcBef>
              <a:spcAft>
                <a:spcPts val="0"/>
              </a:spcAft>
              <a:buClr>
                <a:schemeClr val="dk1"/>
              </a:buClr>
              <a:buSzPct val="63878"/>
              <a:buNone/>
            </a:pPr>
            <a:endParaRPr sz="1200" dirty="0"/>
          </a:p>
          <a:p>
            <a:pPr marL="0" lvl="0" indent="0" rtl="0">
              <a:spcBef>
                <a:spcPts val="0"/>
              </a:spcBef>
              <a:spcAft>
                <a:spcPts val="0"/>
              </a:spcAft>
              <a:buClr>
                <a:schemeClr val="dk1"/>
              </a:buClr>
              <a:buSzPct val="63878"/>
              <a:buNone/>
            </a:pPr>
            <a:r>
              <a:rPr lang="en-US" sz="1200" dirty="0"/>
              <a:t>Using data-driven continuous improvement in the implementation of equitable and culturally and linguistically responsive practices district-wide, a focus on 21st-century skills is used to meet the diverse needs of all students and staff and to ensure that all students will grow, thrive, and contribute to a global society.</a:t>
            </a:r>
            <a:endParaRPr sz="1200" dirty="0"/>
          </a:p>
          <a:p>
            <a:pPr marL="0" lvl="0" indent="0" rtl="0">
              <a:spcBef>
                <a:spcPts val="0"/>
              </a:spcBef>
              <a:spcAft>
                <a:spcPts val="0"/>
              </a:spcAft>
              <a:buClr>
                <a:schemeClr val="dk1"/>
              </a:buClr>
              <a:buSzPct val="100000"/>
              <a:buNone/>
            </a:pPr>
            <a:endParaRPr sz="1200" b="1" dirty="0"/>
          </a:p>
          <a:p>
            <a:pPr marL="177800" lvl="0" indent="-101600" rtl="0">
              <a:spcBef>
                <a:spcPts val="0"/>
              </a:spcBef>
              <a:spcAft>
                <a:spcPts val="0"/>
              </a:spcAft>
              <a:buClr>
                <a:schemeClr val="dk1"/>
              </a:buClr>
              <a:buSzPct val="100000"/>
              <a:buNone/>
            </a:pPr>
            <a:endParaRPr sz="1200" dirty="0"/>
          </a:p>
        </p:txBody>
      </p:sp>
      <p:graphicFrame>
        <p:nvGraphicFramePr>
          <p:cNvPr id="371" name="Google Shape;371;g16682044f52_0_211"/>
          <p:cNvGraphicFramePr/>
          <p:nvPr>
            <p:extLst>
              <p:ext uri="{D42A27DB-BD31-4B8C-83A1-F6EECF244321}">
                <p14:modId xmlns:p14="http://schemas.microsoft.com/office/powerpoint/2010/main" val="2414091365"/>
              </p:ext>
            </p:extLst>
          </p:nvPr>
        </p:nvGraphicFramePr>
        <p:xfrm>
          <a:off x="212611" y="2616034"/>
          <a:ext cx="8721250" cy="2352434"/>
        </p:xfrm>
        <a:graphic>
          <a:graphicData uri="http://schemas.openxmlformats.org/drawingml/2006/table">
            <a:tbl>
              <a:tblPr firstRow="1" bandRow="1">
                <a:noFill/>
                <a:tableStyleId>{F33D9198-7716-43AB-B2E0-38EF4A1C6E87}</a:tableStyleId>
              </a:tblPr>
              <a:tblGrid>
                <a:gridCol w="4360625">
                  <a:extLst>
                    <a:ext uri="{9D8B030D-6E8A-4147-A177-3AD203B41FA5}">
                      <a16:colId xmlns:a16="http://schemas.microsoft.com/office/drawing/2014/main" val="20000"/>
                    </a:ext>
                  </a:extLst>
                </a:gridCol>
                <a:gridCol w="4360625">
                  <a:extLst>
                    <a:ext uri="{9D8B030D-6E8A-4147-A177-3AD203B41FA5}">
                      <a16:colId xmlns:a16="http://schemas.microsoft.com/office/drawing/2014/main" val="20001"/>
                    </a:ext>
                  </a:extLst>
                </a:gridCol>
              </a:tblGrid>
              <a:tr h="223750">
                <a:tc>
                  <a:txBody>
                    <a:bodyPr/>
                    <a:lstStyle/>
                    <a:p>
                      <a:pPr marL="0" marR="0" lvl="0" indent="0" algn="l" rtl="0">
                        <a:lnSpc>
                          <a:spcPct val="90000"/>
                        </a:lnSpc>
                        <a:spcBef>
                          <a:spcPts val="0"/>
                        </a:spcBef>
                        <a:spcAft>
                          <a:spcPts val="0"/>
                        </a:spcAft>
                        <a:buNone/>
                      </a:pPr>
                      <a:r>
                        <a:rPr lang="en-US" sz="1200" u="none" strike="noStrike" cap="none" dirty="0"/>
                        <a:t>Restorative Practices</a:t>
                      </a:r>
                      <a:endParaRPr sz="1200" dirty="0"/>
                    </a:p>
                  </a:txBody>
                  <a:tcPr marL="68600" marR="68600" marT="34325" marB="34325">
                    <a:solidFill>
                      <a:schemeClr val="dk1"/>
                    </a:solidFill>
                  </a:tcPr>
                </a:tc>
                <a:tc>
                  <a:txBody>
                    <a:bodyPr/>
                    <a:lstStyle/>
                    <a:p>
                      <a:pPr marL="0" marR="0" lvl="0" indent="0" algn="l" rtl="0">
                        <a:lnSpc>
                          <a:spcPct val="90000"/>
                        </a:lnSpc>
                        <a:spcBef>
                          <a:spcPts val="0"/>
                        </a:spcBef>
                        <a:spcAft>
                          <a:spcPts val="0"/>
                        </a:spcAft>
                        <a:buNone/>
                      </a:pPr>
                      <a:r>
                        <a:rPr lang="en-US" sz="1200" dirty="0"/>
                        <a:t>Positive Behavioral Interventions and Supports (PBIS)</a:t>
                      </a:r>
                      <a:endParaRPr sz="1200" dirty="0"/>
                    </a:p>
                  </a:txBody>
                  <a:tcPr marL="68600" marR="68600" marT="34325" marB="34325">
                    <a:solidFill>
                      <a:schemeClr val="dk1"/>
                    </a:solidFill>
                  </a:tcPr>
                </a:tc>
                <a:extLst>
                  <a:ext uri="{0D108BD9-81ED-4DB2-BD59-A6C34878D82A}">
                    <a16:rowId xmlns:a16="http://schemas.microsoft.com/office/drawing/2014/main" val="10000"/>
                  </a:ext>
                </a:extLst>
              </a:tr>
              <a:tr h="2086375">
                <a:tc>
                  <a:txBody>
                    <a:bodyPr/>
                    <a:lstStyle/>
                    <a:p>
                      <a:pPr marL="0" marR="0" lvl="0" indent="0" algn="l" rtl="0">
                        <a:lnSpc>
                          <a:spcPct val="90000"/>
                        </a:lnSpc>
                        <a:spcBef>
                          <a:spcPts val="0"/>
                        </a:spcBef>
                        <a:spcAft>
                          <a:spcPts val="0"/>
                        </a:spcAft>
                        <a:buClr>
                          <a:schemeClr val="dk1"/>
                        </a:buClr>
                        <a:buSzPts val="1100"/>
                        <a:buFont typeface="Calibri"/>
                        <a:buNone/>
                      </a:pPr>
                      <a:r>
                        <a:rPr lang="en-US" sz="1150" b="0" i="0" u="none" strike="noStrike" dirty="0">
                          <a:latin typeface="Calibri"/>
                          <a:ea typeface="Calibri"/>
                          <a:cs typeface="Calibri"/>
                          <a:sym typeface="Calibri"/>
                        </a:rPr>
                        <a:t>Restorative practices is a framework that refers to all the things that we do to build, maintain, and repair relationships. When being restorative, we honor cultures and identities, ensure that all voices </a:t>
                      </a:r>
                    </a:p>
                    <a:p>
                      <a:pPr marL="0" marR="0" lvl="0" indent="0" algn="l" rtl="0">
                        <a:lnSpc>
                          <a:spcPct val="90000"/>
                        </a:lnSpc>
                        <a:spcBef>
                          <a:spcPts val="0"/>
                        </a:spcBef>
                        <a:spcAft>
                          <a:spcPts val="0"/>
                        </a:spcAft>
                        <a:buClr>
                          <a:schemeClr val="dk1"/>
                        </a:buClr>
                        <a:buSzPts val="1100"/>
                        <a:buFont typeface="Calibri"/>
                        <a:buNone/>
                      </a:pPr>
                      <a:r>
                        <a:rPr lang="en-US" sz="1150" b="0" i="0" u="none" strike="noStrike" dirty="0">
                          <a:latin typeface="Calibri"/>
                          <a:ea typeface="Calibri"/>
                          <a:cs typeface="Calibri"/>
                          <a:sym typeface="Calibri"/>
                        </a:rPr>
                        <a:t>are heard, and foster connections. This framework naturally creates cultures where everyone is accountable and supported in striving to be their best selves socially and academically.</a:t>
                      </a:r>
                      <a:endParaRPr sz="1150" dirty="0"/>
                    </a:p>
                    <a:p>
                      <a:pPr marL="0" marR="0" lvl="0" indent="0" algn="l" rtl="0">
                        <a:lnSpc>
                          <a:spcPct val="90000"/>
                        </a:lnSpc>
                        <a:spcBef>
                          <a:spcPts val="0"/>
                        </a:spcBef>
                        <a:spcAft>
                          <a:spcPts val="0"/>
                        </a:spcAft>
                        <a:buClr>
                          <a:schemeClr val="dk1"/>
                        </a:buClr>
                        <a:buSzPts val="1100"/>
                        <a:buFont typeface="Calibri"/>
                        <a:buNone/>
                      </a:pPr>
                      <a:endParaRPr sz="1150" b="0" i="0" u="none" strike="noStrike" dirty="0">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Calibri"/>
                        <a:buNone/>
                      </a:pPr>
                      <a:r>
                        <a:rPr lang="en-US" sz="1150" b="0" i="0" u="none" strike="noStrike" dirty="0"/>
                        <a:t>Restorative practices is not new to Milwaukee Public Schools. In 2004, Milwaukee County Assistant District Attorney, the late David Lerman, introduced restorative justice to school social workers in Milwaukee Public Schools. Since then, restorative practices within MPS has evolved and grown, leading to a variety of opportunities and collaborative partnerships.</a:t>
                      </a:r>
                      <a:endParaRPr sz="1150" dirty="0"/>
                    </a:p>
                  </a:txBody>
                  <a:tcPr marL="68600" marR="68600" marT="34325" marB="34325">
                    <a:lnR w="12700" cap="flat" cmpd="sng">
                      <a:solidFill>
                        <a:schemeClr val="dk1"/>
                      </a:solidFill>
                      <a:prstDash val="solid"/>
                      <a:round/>
                      <a:headEnd type="none" w="sm" len="sm"/>
                      <a:tailEnd type="none" w="sm" len="sm"/>
                    </a:lnR>
                    <a:solidFill>
                      <a:schemeClr val="lt1"/>
                    </a:solidFill>
                  </a:tcPr>
                </a:tc>
                <a:tc>
                  <a:txBody>
                    <a:bodyPr/>
                    <a:lstStyle/>
                    <a:p>
                      <a:pPr marL="0" marR="0" lvl="0" indent="0" algn="l" rtl="0">
                        <a:lnSpc>
                          <a:spcPct val="90000"/>
                        </a:lnSpc>
                        <a:spcBef>
                          <a:spcPts val="0"/>
                        </a:spcBef>
                        <a:spcAft>
                          <a:spcPts val="0"/>
                        </a:spcAft>
                        <a:buClr>
                          <a:schemeClr val="dk1"/>
                        </a:buClr>
                        <a:buSzPts val="1100"/>
                        <a:buFont typeface="Calibri"/>
                        <a:buNone/>
                      </a:pPr>
                      <a:r>
                        <a:rPr lang="en-US" sz="1150" dirty="0"/>
                        <a:t>In 1997, an amendment to the Individuals with Disabilities Education Act included the language “positive behavioral interventions and supports,” which described methods used to identify and support desired behaviors in the school setting. The goal of PBIS is to create a positive school climate in which students learn and grow. </a:t>
                      </a:r>
                      <a:endParaRPr sz="1150" dirty="0"/>
                    </a:p>
                    <a:p>
                      <a:pPr marL="0" marR="0" lvl="0" indent="0" algn="l" rtl="0">
                        <a:lnSpc>
                          <a:spcPct val="90000"/>
                        </a:lnSpc>
                        <a:spcBef>
                          <a:spcPts val="0"/>
                        </a:spcBef>
                        <a:spcAft>
                          <a:spcPts val="0"/>
                        </a:spcAft>
                        <a:buClr>
                          <a:schemeClr val="dk1"/>
                        </a:buClr>
                        <a:buSzPts val="1100"/>
                        <a:buFont typeface="Calibri"/>
                        <a:buNone/>
                      </a:pPr>
                      <a:endParaRPr sz="1150" dirty="0"/>
                    </a:p>
                    <a:p>
                      <a:pPr marL="0" marR="0" lvl="0" indent="0" algn="l" rtl="0">
                        <a:lnSpc>
                          <a:spcPct val="90000"/>
                        </a:lnSpc>
                        <a:spcBef>
                          <a:spcPts val="0"/>
                        </a:spcBef>
                        <a:spcAft>
                          <a:spcPts val="0"/>
                        </a:spcAft>
                        <a:buClr>
                          <a:schemeClr val="dk1"/>
                        </a:buClr>
                        <a:buSzPts val="1100"/>
                        <a:buFont typeface="Calibri"/>
                        <a:buNone/>
                      </a:pPr>
                      <a:r>
                        <a:rPr lang="en-US" sz="1150" dirty="0"/>
                        <a:t>PBIS is a decision-making framework that guides selection, integration, and implementation of the best of the research-based academic and behavioral practices and interventions for improving student academic and behavior outcomes for all students. </a:t>
                      </a:r>
                      <a:endParaRPr sz="1150" dirty="0"/>
                    </a:p>
                  </a:txBody>
                  <a:tcPr marL="68600" marR="68600" marT="34325" marB="34325">
                    <a:lnL w="12700" cap="flat" cmpd="sng">
                      <a:solidFill>
                        <a:schemeClr val="dk1"/>
                      </a:solidFill>
                      <a:prstDash val="solid"/>
                      <a:round/>
                      <a:headEnd type="none" w="sm" len="sm"/>
                      <a:tailEnd type="none" w="sm" len="sm"/>
                    </a:lnL>
                    <a:solidFill>
                      <a:schemeClr val="lt1"/>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A62D7F49-8C85-4E6D-4884-3D31AE4C20B2}"/>
              </a:ext>
            </a:extLst>
          </p:cNvPr>
          <p:cNvSpPr txBox="1"/>
          <p:nvPr/>
        </p:nvSpPr>
        <p:spPr>
          <a:xfrm>
            <a:off x="6781799" y="4762500"/>
            <a:ext cx="1724025" cy="215441"/>
          </a:xfrm>
          <a:prstGeom prst="rect">
            <a:avLst/>
          </a:prstGeom>
          <a:solidFill>
            <a:schemeClr val="bg1"/>
          </a:solid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509696EE-A5D4-45B8-E5CF-3E1E3A2B5E24}"/>
              </a:ext>
            </a:extLst>
          </p:cNvPr>
          <p:cNvSpPr txBox="1"/>
          <p:nvPr/>
        </p:nvSpPr>
        <p:spPr>
          <a:xfrm>
            <a:off x="8562975" y="4762500"/>
            <a:ext cx="209550" cy="215444"/>
          </a:xfrm>
          <a:prstGeom prst="rect">
            <a:avLst/>
          </a:prstGeom>
          <a:noFill/>
        </p:spPr>
        <p:txBody>
          <a:bodyPr wrap="square" rtlCol="0">
            <a:spAutoFit/>
          </a:bodyPr>
          <a:lstStyle/>
          <a:p>
            <a:r>
              <a:rPr lang="en-US" sz="800" dirty="0"/>
              <a:t>7</a:t>
            </a:r>
          </a:p>
        </p:txBody>
      </p:sp>
      <p:sp>
        <p:nvSpPr>
          <p:cNvPr id="4" name="TextBox 3">
            <a:extLst>
              <a:ext uri="{FF2B5EF4-FFF2-40B4-BE49-F238E27FC236}">
                <a16:creationId xmlns:a16="http://schemas.microsoft.com/office/drawing/2014/main" id="{3F0BE632-DC60-6E5C-2312-4DC1AA1D91CD}"/>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6" name="Google Shape;376;g16682044f52_0_220"/>
          <p:cNvSpPr/>
          <p:nvPr/>
        </p:nvSpPr>
        <p:spPr>
          <a:xfrm>
            <a:off x="0" y="0"/>
            <a:ext cx="9144000" cy="5148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377" name="Google Shape;377;g16682044f52_0_220"/>
          <p:cNvSpPr/>
          <p:nvPr/>
        </p:nvSpPr>
        <p:spPr>
          <a:xfrm flipH="1">
            <a:off x="0" y="0"/>
            <a:ext cx="9144000" cy="1183200"/>
          </a:xfrm>
          <a:prstGeom prst="rect">
            <a:avLst/>
          </a:prstGeom>
          <a:gradFill>
            <a:gsLst>
              <a:gs pos="0">
                <a:srgbClr val="000000">
                  <a:alpha val="95686"/>
                </a:srgbClr>
              </a:gs>
              <a:gs pos="100000">
                <a:srgbClr val="2F5496"/>
              </a:gs>
            </a:gsLst>
            <a:lin ang="8400134"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378" name="Google Shape;378;g16682044f52_0_220"/>
          <p:cNvSpPr/>
          <p:nvPr/>
        </p:nvSpPr>
        <p:spPr>
          <a:xfrm rot="10800000" flipH="1">
            <a:off x="6096643" y="-99"/>
            <a:ext cx="3047400" cy="1183500"/>
          </a:xfrm>
          <a:prstGeom prst="rect">
            <a:avLst/>
          </a:prstGeom>
          <a:gradFill>
            <a:gsLst>
              <a:gs pos="0">
                <a:srgbClr val="1F3864">
                  <a:alpha val="67843"/>
                </a:srgbClr>
              </a:gs>
              <a:gs pos="19000">
                <a:srgbClr val="1F3864">
                  <a:alpha val="67843"/>
                </a:srgbClr>
              </a:gs>
              <a:gs pos="100000">
                <a:srgbClr val="4472C4">
                  <a:alpha val="78823"/>
                </a:srgbClr>
              </a:gs>
            </a:gsLst>
            <a:lin ang="1920016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379" name="Google Shape;379;g16682044f52_0_220"/>
          <p:cNvSpPr/>
          <p:nvPr/>
        </p:nvSpPr>
        <p:spPr>
          <a:xfrm rot="5400000">
            <a:off x="3980251" y="-3980250"/>
            <a:ext cx="1183500" cy="9144000"/>
          </a:xfrm>
          <a:prstGeom prst="rect">
            <a:avLst/>
          </a:prstGeom>
          <a:gradFill>
            <a:gsLst>
              <a:gs pos="0">
                <a:srgbClr val="4472C4">
                  <a:alpha val="0"/>
                </a:srgbClr>
              </a:gs>
              <a:gs pos="23000">
                <a:srgbClr val="4472C4">
                  <a:alpha val="0"/>
                </a:srgbClr>
              </a:gs>
              <a:gs pos="99000">
                <a:srgbClr val="000000">
                  <a:alpha val="73725"/>
                </a:srgbClr>
              </a:gs>
              <a:gs pos="100000">
                <a:srgbClr val="000000">
                  <a:alpha val="73725"/>
                </a:srgbClr>
              </a:gs>
            </a:gsLst>
            <a:lin ang="20399934"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380" name="Google Shape;380;g16682044f52_0_220"/>
          <p:cNvSpPr txBox="1">
            <a:spLocks noGrp="1"/>
          </p:cNvSpPr>
          <p:nvPr>
            <p:ph type="title"/>
          </p:nvPr>
        </p:nvSpPr>
        <p:spPr>
          <a:xfrm>
            <a:off x="1028698" y="261890"/>
            <a:ext cx="7533000" cy="659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FFFFFF"/>
              </a:buClr>
              <a:buSzPts val="3000"/>
              <a:buFont typeface="Calibri"/>
              <a:buNone/>
            </a:pPr>
            <a:r>
              <a:rPr lang="en-US" sz="3000" b="1" dirty="0">
                <a:solidFill>
                  <a:srgbClr val="FFFFFF"/>
                </a:solidFill>
              </a:rPr>
              <a:t>Levels of Support </a:t>
            </a:r>
            <a:endParaRPr sz="3000" b="1" dirty="0">
              <a:solidFill>
                <a:srgbClr val="FFFFFF"/>
              </a:solidFill>
            </a:endParaRPr>
          </a:p>
        </p:txBody>
      </p:sp>
      <p:grpSp>
        <p:nvGrpSpPr>
          <p:cNvPr id="381" name="Google Shape;381;g16682044f52_0_220"/>
          <p:cNvGrpSpPr/>
          <p:nvPr/>
        </p:nvGrpSpPr>
        <p:grpSpPr>
          <a:xfrm>
            <a:off x="637174" y="2207732"/>
            <a:ext cx="7887574" cy="1903888"/>
            <a:chOff x="205509" y="828340"/>
            <a:chExt cx="10516765" cy="2536150"/>
          </a:xfrm>
        </p:grpSpPr>
        <p:sp>
          <p:nvSpPr>
            <p:cNvPr id="382" name="Google Shape;382;g16682044f52_0_220"/>
            <p:cNvSpPr/>
            <p:nvPr/>
          </p:nvSpPr>
          <p:spPr>
            <a:xfrm>
              <a:off x="205509" y="828340"/>
              <a:ext cx="911700" cy="911700"/>
            </a:xfrm>
            <a:prstGeom prst="ellipse">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83" name="Google Shape;383;g16682044f52_0_220"/>
            <p:cNvSpPr/>
            <p:nvPr/>
          </p:nvSpPr>
          <p:spPr>
            <a:xfrm>
              <a:off x="396960" y="1019791"/>
              <a:ext cx="528900" cy="528900"/>
            </a:xfrm>
            <a:prstGeom prst="rect">
              <a:avLst/>
            </a:prstGeom>
            <a:blipFill rotWithShape="1">
              <a:blip r:embed="rId3">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84" name="Google Shape;384;g16682044f52_0_220"/>
            <p:cNvSpPr/>
            <p:nvPr/>
          </p:nvSpPr>
          <p:spPr>
            <a:xfrm>
              <a:off x="1312541" y="828340"/>
              <a:ext cx="2148900" cy="9117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85" name="Google Shape;385;g16682044f52_0_220"/>
            <p:cNvSpPr txBox="1"/>
            <p:nvPr/>
          </p:nvSpPr>
          <p:spPr>
            <a:xfrm>
              <a:off x="1312541" y="828340"/>
              <a:ext cx="2148900" cy="91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300"/>
                <a:buFont typeface="Calibri"/>
                <a:buNone/>
              </a:pPr>
              <a:r>
                <a:rPr lang="en-US" sz="1300" b="0" dirty="0">
                  <a:solidFill>
                    <a:schemeClr val="dk1"/>
                  </a:solidFill>
                  <a:latin typeface="Calibri"/>
                  <a:ea typeface="Calibri"/>
                  <a:cs typeface="Calibri"/>
                  <a:sym typeface="Calibri"/>
                </a:rPr>
                <a:t>Student Listening Sessions</a:t>
              </a:r>
              <a:endParaRPr sz="1100" dirty="0"/>
            </a:p>
          </p:txBody>
        </p:sp>
        <p:sp>
          <p:nvSpPr>
            <p:cNvPr id="386" name="Google Shape;386;g16682044f52_0_220"/>
            <p:cNvSpPr/>
            <p:nvPr/>
          </p:nvSpPr>
          <p:spPr>
            <a:xfrm>
              <a:off x="3835925" y="828340"/>
              <a:ext cx="911700" cy="911700"/>
            </a:xfrm>
            <a:prstGeom prst="ellipse">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87" name="Google Shape;387;g16682044f52_0_220"/>
            <p:cNvSpPr/>
            <p:nvPr/>
          </p:nvSpPr>
          <p:spPr>
            <a:xfrm>
              <a:off x="4027376" y="1019791"/>
              <a:ext cx="528900" cy="5289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88" name="Google Shape;388;g16682044f52_0_220"/>
            <p:cNvSpPr/>
            <p:nvPr/>
          </p:nvSpPr>
          <p:spPr>
            <a:xfrm>
              <a:off x="4942957" y="828340"/>
              <a:ext cx="2148900" cy="9117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89" name="Google Shape;389;g16682044f52_0_220"/>
            <p:cNvSpPr txBox="1"/>
            <p:nvPr/>
          </p:nvSpPr>
          <p:spPr>
            <a:xfrm>
              <a:off x="4942957" y="828340"/>
              <a:ext cx="2148900" cy="91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300"/>
                <a:buFont typeface="Calibri"/>
                <a:buNone/>
              </a:pPr>
              <a:r>
                <a:rPr lang="en-US" sz="1300" b="0" dirty="0">
                  <a:solidFill>
                    <a:schemeClr val="dk1"/>
                  </a:solidFill>
                  <a:latin typeface="Calibri"/>
                  <a:ea typeface="Calibri"/>
                  <a:cs typeface="Calibri"/>
                  <a:sym typeface="Calibri"/>
                </a:rPr>
                <a:t>Professional Learning Opportunities</a:t>
              </a:r>
              <a:endParaRPr sz="1100" dirty="0"/>
            </a:p>
          </p:txBody>
        </p:sp>
        <p:sp>
          <p:nvSpPr>
            <p:cNvPr id="390" name="Google Shape;390;g16682044f52_0_220"/>
            <p:cNvSpPr/>
            <p:nvPr/>
          </p:nvSpPr>
          <p:spPr>
            <a:xfrm>
              <a:off x="7466341" y="828340"/>
              <a:ext cx="911700" cy="911700"/>
            </a:xfrm>
            <a:prstGeom prst="ellipse">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91" name="Google Shape;391;g16682044f52_0_220"/>
            <p:cNvSpPr/>
            <p:nvPr/>
          </p:nvSpPr>
          <p:spPr>
            <a:xfrm>
              <a:off x="7657792" y="1019791"/>
              <a:ext cx="528900" cy="528900"/>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92" name="Google Shape;392;g16682044f52_0_220"/>
            <p:cNvSpPr/>
            <p:nvPr/>
          </p:nvSpPr>
          <p:spPr>
            <a:xfrm>
              <a:off x="8573374" y="828340"/>
              <a:ext cx="2148900" cy="9117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93" name="Google Shape;393;g16682044f52_0_220"/>
            <p:cNvSpPr txBox="1"/>
            <p:nvPr/>
          </p:nvSpPr>
          <p:spPr>
            <a:xfrm>
              <a:off x="8573374" y="828340"/>
              <a:ext cx="2148900" cy="91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300"/>
                <a:buFont typeface="Calibri"/>
                <a:buNone/>
              </a:pPr>
              <a:r>
                <a:rPr lang="en-US" sz="1300" b="0" dirty="0">
                  <a:solidFill>
                    <a:schemeClr val="dk1"/>
                  </a:solidFill>
                  <a:latin typeface="Calibri"/>
                  <a:ea typeface="Calibri"/>
                  <a:cs typeface="Calibri"/>
                  <a:sym typeface="Calibri"/>
                </a:rPr>
                <a:t>Mentorship </a:t>
              </a:r>
              <a:endParaRPr sz="1100" dirty="0"/>
            </a:p>
          </p:txBody>
        </p:sp>
        <p:sp>
          <p:nvSpPr>
            <p:cNvPr id="394" name="Google Shape;394;g16682044f52_0_220"/>
            <p:cNvSpPr/>
            <p:nvPr/>
          </p:nvSpPr>
          <p:spPr>
            <a:xfrm>
              <a:off x="205509" y="2452790"/>
              <a:ext cx="911700" cy="911700"/>
            </a:xfrm>
            <a:prstGeom prst="ellipse">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95" name="Google Shape;395;g16682044f52_0_220"/>
            <p:cNvSpPr/>
            <p:nvPr/>
          </p:nvSpPr>
          <p:spPr>
            <a:xfrm>
              <a:off x="396960" y="2644242"/>
              <a:ext cx="528900" cy="528900"/>
            </a:xfrm>
            <a:prstGeom prst="rect">
              <a:avLst/>
            </a:prstGeom>
            <a:blipFill rotWithShape="1">
              <a:blip r:embed="rId6">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96" name="Google Shape;396;g16682044f52_0_220"/>
            <p:cNvSpPr/>
            <p:nvPr/>
          </p:nvSpPr>
          <p:spPr>
            <a:xfrm>
              <a:off x="1312541" y="2452790"/>
              <a:ext cx="2148900" cy="9117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97" name="Google Shape;397;g16682044f52_0_220"/>
            <p:cNvSpPr txBox="1"/>
            <p:nvPr/>
          </p:nvSpPr>
          <p:spPr>
            <a:xfrm>
              <a:off x="1312541" y="2452790"/>
              <a:ext cx="2148900" cy="91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300"/>
                <a:buFont typeface="Calibri"/>
                <a:buNone/>
              </a:pPr>
              <a:r>
                <a:rPr lang="en-US" sz="1300" b="0" dirty="0">
                  <a:solidFill>
                    <a:schemeClr val="dk1"/>
                  </a:solidFill>
                  <a:latin typeface="Calibri"/>
                  <a:ea typeface="Calibri"/>
                  <a:cs typeface="Calibri"/>
                  <a:sym typeface="Calibri"/>
                </a:rPr>
                <a:t>Specialized Programming/Events </a:t>
              </a:r>
              <a:endParaRPr sz="1100" dirty="0"/>
            </a:p>
          </p:txBody>
        </p:sp>
        <p:sp>
          <p:nvSpPr>
            <p:cNvPr id="398" name="Google Shape;398;g16682044f52_0_220"/>
            <p:cNvSpPr/>
            <p:nvPr/>
          </p:nvSpPr>
          <p:spPr>
            <a:xfrm>
              <a:off x="3835925" y="2452790"/>
              <a:ext cx="911700" cy="911700"/>
            </a:xfrm>
            <a:prstGeom prst="ellipse">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99" name="Google Shape;399;g16682044f52_0_220"/>
            <p:cNvSpPr/>
            <p:nvPr/>
          </p:nvSpPr>
          <p:spPr>
            <a:xfrm>
              <a:off x="4027376" y="2644242"/>
              <a:ext cx="528900" cy="528900"/>
            </a:xfrm>
            <a:prstGeom prst="rect">
              <a:avLst/>
            </a:prstGeom>
            <a:blipFill rotWithShape="1">
              <a:blip r:embed="rId7">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00" name="Google Shape;400;g16682044f52_0_220"/>
            <p:cNvSpPr/>
            <p:nvPr/>
          </p:nvSpPr>
          <p:spPr>
            <a:xfrm>
              <a:off x="4942957" y="2452790"/>
              <a:ext cx="2148900" cy="9117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01" name="Google Shape;401;g16682044f52_0_220"/>
            <p:cNvSpPr txBox="1"/>
            <p:nvPr/>
          </p:nvSpPr>
          <p:spPr>
            <a:xfrm>
              <a:off x="4942957" y="2452790"/>
              <a:ext cx="2148900" cy="91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300"/>
                <a:buFont typeface="Calibri"/>
                <a:buNone/>
              </a:pPr>
              <a:r>
                <a:rPr lang="en-US" sz="1300" b="0" dirty="0">
                  <a:solidFill>
                    <a:schemeClr val="dk1"/>
                  </a:solidFill>
                  <a:latin typeface="Calibri"/>
                  <a:ea typeface="Calibri"/>
                  <a:cs typeface="Calibri"/>
                  <a:sym typeface="Calibri"/>
                </a:rPr>
                <a:t>Community Partnerships/Resources </a:t>
              </a:r>
              <a:endParaRPr sz="1100" dirty="0"/>
            </a:p>
          </p:txBody>
        </p:sp>
        <p:sp>
          <p:nvSpPr>
            <p:cNvPr id="402" name="Google Shape;402;g16682044f52_0_220"/>
            <p:cNvSpPr/>
            <p:nvPr/>
          </p:nvSpPr>
          <p:spPr>
            <a:xfrm>
              <a:off x="7466341" y="2452790"/>
              <a:ext cx="911700" cy="911700"/>
            </a:xfrm>
            <a:prstGeom prst="ellipse">
              <a:avLst/>
            </a:prstGeom>
            <a:solidFill>
              <a:srgbClr val="F2F2F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03" name="Google Shape;403;g16682044f52_0_220"/>
            <p:cNvSpPr/>
            <p:nvPr/>
          </p:nvSpPr>
          <p:spPr>
            <a:xfrm>
              <a:off x="7657792" y="2644242"/>
              <a:ext cx="528900" cy="528900"/>
            </a:xfrm>
            <a:prstGeom prst="rect">
              <a:avLst/>
            </a:prstGeom>
            <a:blipFill rotWithShape="1">
              <a:blip r:embed="rId8">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04" name="Google Shape;404;g16682044f52_0_220"/>
            <p:cNvSpPr/>
            <p:nvPr/>
          </p:nvSpPr>
          <p:spPr>
            <a:xfrm>
              <a:off x="8573374" y="2452790"/>
              <a:ext cx="2148900" cy="9117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05" name="Google Shape;405;g16682044f52_0_220"/>
            <p:cNvSpPr txBox="1"/>
            <p:nvPr/>
          </p:nvSpPr>
          <p:spPr>
            <a:xfrm>
              <a:off x="8573374" y="2452790"/>
              <a:ext cx="2148900" cy="91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300"/>
                <a:buFont typeface="Calibri"/>
                <a:buNone/>
              </a:pPr>
              <a:r>
                <a:rPr lang="en-US" sz="1300" b="0" dirty="0">
                  <a:solidFill>
                    <a:schemeClr val="dk1"/>
                  </a:solidFill>
                  <a:latin typeface="Calibri"/>
                  <a:ea typeface="Calibri"/>
                  <a:cs typeface="Calibri"/>
                  <a:sym typeface="Calibri"/>
                </a:rPr>
                <a:t>Advocacy and Social Activism </a:t>
              </a:r>
              <a:endParaRPr sz="1100" dirty="0"/>
            </a:p>
          </p:txBody>
        </p:sp>
      </p:grpSp>
      <p:sp>
        <p:nvSpPr>
          <p:cNvPr id="2" name="TextBox 1">
            <a:extLst>
              <a:ext uri="{FF2B5EF4-FFF2-40B4-BE49-F238E27FC236}">
                <a16:creationId xmlns:a16="http://schemas.microsoft.com/office/drawing/2014/main" id="{BD66FFC8-E2A4-250F-6438-348C2D00690B}"/>
              </a:ext>
            </a:extLst>
          </p:cNvPr>
          <p:cNvSpPr txBox="1"/>
          <p:nvPr/>
        </p:nvSpPr>
        <p:spPr>
          <a:xfrm>
            <a:off x="6781799" y="4762500"/>
            <a:ext cx="1724025" cy="215441"/>
          </a:xfrm>
          <a:prstGeom prst="rect">
            <a:avLst/>
          </a:prstGeom>
          <a:solidFill>
            <a:schemeClr val="bg1"/>
          </a:solidFill>
        </p:spPr>
        <p:txBody>
          <a:bodyPr wrap="square" rtlCol="0">
            <a:spAutoFit/>
          </a:bodyPr>
          <a:lstStyle/>
          <a:p>
            <a:pPr algn="r"/>
            <a:r>
              <a:rPr lang="en-US" sz="800" dirty="0"/>
              <a:t>© 2022 Milwaukee Public Schools</a:t>
            </a:r>
          </a:p>
        </p:txBody>
      </p:sp>
      <p:sp>
        <p:nvSpPr>
          <p:cNvPr id="3" name="TextBox 2">
            <a:extLst>
              <a:ext uri="{FF2B5EF4-FFF2-40B4-BE49-F238E27FC236}">
                <a16:creationId xmlns:a16="http://schemas.microsoft.com/office/drawing/2014/main" id="{659D12DF-C34A-B0EB-5E61-88CBAA84E05D}"/>
              </a:ext>
            </a:extLst>
          </p:cNvPr>
          <p:cNvSpPr txBox="1"/>
          <p:nvPr/>
        </p:nvSpPr>
        <p:spPr>
          <a:xfrm>
            <a:off x="8562975" y="4762500"/>
            <a:ext cx="209550" cy="215444"/>
          </a:xfrm>
          <a:prstGeom prst="rect">
            <a:avLst/>
          </a:prstGeom>
          <a:noFill/>
        </p:spPr>
        <p:txBody>
          <a:bodyPr wrap="square" rtlCol="0">
            <a:spAutoFit/>
          </a:bodyPr>
          <a:lstStyle/>
          <a:p>
            <a:r>
              <a:rPr lang="en-US" sz="800" dirty="0"/>
              <a:t>8</a:t>
            </a:r>
          </a:p>
        </p:txBody>
      </p:sp>
      <p:sp>
        <p:nvSpPr>
          <p:cNvPr id="4" name="TextBox 3">
            <a:extLst>
              <a:ext uri="{FF2B5EF4-FFF2-40B4-BE49-F238E27FC236}">
                <a16:creationId xmlns:a16="http://schemas.microsoft.com/office/drawing/2014/main" id="{5CEE574E-F08F-D1F0-2BD0-7232FAA5EC28}"/>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
        <p:nvSpPr>
          <p:cNvPr id="410" name="Google Shape;410;g16682044f52_0_328"/>
          <p:cNvSpPr/>
          <p:nvPr/>
        </p:nvSpPr>
        <p:spPr>
          <a:xfrm>
            <a:off x="0" y="0"/>
            <a:ext cx="9144000" cy="5148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411" name="Google Shape;411;g16682044f52_0_328"/>
          <p:cNvSpPr txBox="1">
            <a:spLocks noGrp="1"/>
          </p:cNvSpPr>
          <p:nvPr>
            <p:ph type="title"/>
          </p:nvPr>
        </p:nvSpPr>
        <p:spPr>
          <a:xfrm>
            <a:off x="2973181" y="405364"/>
            <a:ext cx="6237494" cy="805800"/>
          </a:xfrm>
          <a:prstGeom prst="rect">
            <a:avLst/>
          </a:prstGeom>
          <a:noFill/>
          <a:ln>
            <a:noFill/>
          </a:ln>
        </p:spPr>
        <p:txBody>
          <a:bodyPr spcFirstLastPara="1" wrap="square" lIns="68575" tIns="34275" rIns="68575" bIns="34275" anchor="t" anchorCtr="0">
            <a:normAutofit/>
          </a:bodyPr>
          <a:lstStyle/>
          <a:p>
            <a:pPr marL="0" lvl="0" indent="0" rtl="0">
              <a:lnSpc>
                <a:spcPct val="90000"/>
              </a:lnSpc>
              <a:spcBef>
                <a:spcPts val="0"/>
              </a:spcBef>
              <a:spcAft>
                <a:spcPts val="0"/>
              </a:spcAft>
              <a:buClr>
                <a:schemeClr val="dk1"/>
              </a:buClr>
              <a:buSzPct val="100000"/>
              <a:buFont typeface="Calibri"/>
              <a:buNone/>
            </a:pPr>
            <a:r>
              <a:rPr lang="en-US" sz="2200" b="1" dirty="0"/>
              <a:t>Top Benefits of Creating Equity-Based Departments </a:t>
            </a:r>
            <a:endParaRPr sz="2200" b="1" dirty="0"/>
          </a:p>
        </p:txBody>
      </p:sp>
      <p:pic>
        <p:nvPicPr>
          <p:cNvPr id="412" name="Google Shape;412;g16682044f52_0_328"/>
          <p:cNvPicPr preferRelativeResize="0"/>
          <p:nvPr/>
        </p:nvPicPr>
        <p:blipFill rotWithShape="1">
          <a:blip r:embed="rId3">
            <a:alphaModFix/>
          </a:blip>
          <a:srcRect t="11295" b="18543"/>
          <a:stretch/>
        </p:blipFill>
        <p:spPr>
          <a:xfrm>
            <a:off x="15" y="1621152"/>
            <a:ext cx="2809845" cy="1573704"/>
          </a:xfrm>
          <a:prstGeom prst="rect">
            <a:avLst/>
          </a:prstGeom>
          <a:noFill/>
          <a:ln>
            <a:noFill/>
          </a:ln>
        </p:spPr>
      </p:pic>
      <p:grpSp>
        <p:nvGrpSpPr>
          <p:cNvPr id="413" name="Google Shape;413;g16682044f52_0_328"/>
          <p:cNvGrpSpPr/>
          <p:nvPr/>
        </p:nvGrpSpPr>
        <p:grpSpPr>
          <a:xfrm>
            <a:off x="3048000" y="2009626"/>
            <a:ext cx="5037173" cy="2594261"/>
            <a:chOff x="0" y="2704"/>
            <a:chExt cx="6716231" cy="3455789"/>
          </a:xfrm>
        </p:grpSpPr>
        <p:sp>
          <p:nvSpPr>
            <p:cNvPr id="414" name="Google Shape;414;g16682044f52_0_328"/>
            <p:cNvSpPr/>
            <p:nvPr/>
          </p:nvSpPr>
          <p:spPr>
            <a:xfrm>
              <a:off x="0" y="2704"/>
              <a:ext cx="6716100" cy="5760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15" name="Google Shape;415;g16682044f52_0_328"/>
            <p:cNvSpPr/>
            <p:nvPr/>
          </p:nvSpPr>
          <p:spPr>
            <a:xfrm>
              <a:off x="174227" y="132294"/>
              <a:ext cx="316800" cy="316800"/>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16" name="Google Shape;416;g16682044f52_0_328"/>
            <p:cNvSpPr/>
            <p:nvPr/>
          </p:nvSpPr>
          <p:spPr>
            <a:xfrm>
              <a:off x="665231" y="2704"/>
              <a:ext cx="6051000" cy="5760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17" name="Google Shape;417;g16682044f52_0_328"/>
            <p:cNvSpPr txBox="1"/>
            <p:nvPr/>
          </p:nvSpPr>
          <p:spPr>
            <a:xfrm>
              <a:off x="665231" y="2704"/>
              <a:ext cx="6051000" cy="5760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Increase in </a:t>
              </a:r>
              <a:r>
                <a:rPr lang="en-US" dirty="0">
                  <a:solidFill>
                    <a:schemeClr val="dk1"/>
                  </a:solidFill>
                  <a:latin typeface="Calibri"/>
                  <a:ea typeface="Calibri"/>
                  <a:cs typeface="Calibri"/>
                  <a:sym typeface="Calibri"/>
                </a:rPr>
                <a:t>a</a:t>
              </a:r>
              <a:r>
                <a:rPr lang="en-US" sz="1400" dirty="0">
                  <a:solidFill>
                    <a:schemeClr val="dk1"/>
                  </a:solidFill>
                  <a:latin typeface="Calibri"/>
                  <a:ea typeface="Calibri"/>
                  <a:cs typeface="Calibri"/>
                  <a:sym typeface="Calibri"/>
                </a:rPr>
                <a:t>cademic achievement</a:t>
              </a:r>
              <a:endParaRPr sz="1100" dirty="0"/>
            </a:p>
          </p:txBody>
        </p:sp>
        <p:sp>
          <p:nvSpPr>
            <p:cNvPr id="418" name="Google Shape;418;g16682044f52_0_328"/>
            <p:cNvSpPr/>
            <p:nvPr/>
          </p:nvSpPr>
          <p:spPr>
            <a:xfrm>
              <a:off x="0" y="722651"/>
              <a:ext cx="6716100" cy="5760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19" name="Google Shape;419;g16682044f52_0_328"/>
            <p:cNvSpPr/>
            <p:nvPr/>
          </p:nvSpPr>
          <p:spPr>
            <a:xfrm>
              <a:off x="174227" y="852241"/>
              <a:ext cx="316800" cy="316800"/>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0" name="Google Shape;420;g16682044f52_0_328"/>
            <p:cNvSpPr/>
            <p:nvPr/>
          </p:nvSpPr>
          <p:spPr>
            <a:xfrm>
              <a:off x="665231" y="722651"/>
              <a:ext cx="6051000" cy="5760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1" name="Google Shape;421;g16682044f52_0_328"/>
            <p:cNvSpPr txBox="1"/>
            <p:nvPr/>
          </p:nvSpPr>
          <p:spPr>
            <a:xfrm>
              <a:off x="665231" y="722651"/>
              <a:ext cx="6051000" cy="5760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Stronger student attendance/engagement </a:t>
              </a:r>
              <a:endParaRPr sz="1100" dirty="0"/>
            </a:p>
          </p:txBody>
        </p:sp>
        <p:sp>
          <p:nvSpPr>
            <p:cNvPr id="422" name="Google Shape;422;g16682044f52_0_328"/>
            <p:cNvSpPr/>
            <p:nvPr/>
          </p:nvSpPr>
          <p:spPr>
            <a:xfrm>
              <a:off x="0" y="1442598"/>
              <a:ext cx="6716100" cy="5760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3" name="Google Shape;423;g16682044f52_0_328"/>
            <p:cNvSpPr/>
            <p:nvPr/>
          </p:nvSpPr>
          <p:spPr>
            <a:xfrm>
              <a:off x="174227" y="1572189"/>
              <a:ext cx="316800" cy="316800"/>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4" name="Google Shape;424;g16682044f52_0_328"/>
            <p:cNvSpPr/>
            <p:nvPr/>
          </p:nvSpPr>
          <p:spPr>
            <a:xfrm>
              <a:off x="665231" y="1442598"/>
              <a:ext cx="6051000" cy="5760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5" name="Google Shape;425;g16682044f52_0_328"/>
            <p:cNvSpPr txBox="1"/>
            <p:nvPr/>
          </p:nvSpPr>
          <p:spPr>
            <a:xfrm>
              <a:off x="665231" y="1442598"/>
              <a:ext cx="6051000" cy="5760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Increase in mental wellness</a:t>
              </a:r>
              <a:endParaRPr sz="1400" dirty="0">
                <a:solidFill>
                  <a:schemeClr val="dk1"/>
                </a:solidFill>
                <a:latin typeface="Calibri"/>
                <a:ea typeface="Calibri"/>
                <a:cs typeface="Calibri"/>
                <a:sym typeface="Calibri"/>
              </a:endParaRPr>
            </a:p>
          </p:txBody>
        </p:sp>
        <p:sp>
          <p:nvSpPr>
            <p:cNvPr id="426" name="Google Shape;426;g16682044f52_0_328"/>
            <p:cNvSpPr/>
            <p:nvPr/>
          </p:nvSpPr>
          <p:spPr>
            <a:xfrm>
              <a:off x="0" y="2162545"/>
              <a:ext cx="6716100" cy="5760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7" name="Google Shape;427;g16682044f52_0_328"/>
            <p:cNvSpPr/>
            <p:nvPr/>
          </p:nvSpPr>
          <p:spPr>
            <a:xfrm>
              <a:off x="174227" y="2292136"/>
              <a:ext cx="316800" cy="316800"/>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8" name="Google Shape;428;g16682044f52_0_328"/>
            <p:cNvSpPr/>
            <p:nvPr/>
          </p:nvSpPr>
          <p:spPr>
            <a:xfrm>
              <a:off x="665231" y="2162545"/>
              <a:ext cx="6051000" cy="5760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29" name="Google Shape;429;g16682044f52_0_328"/>
            <p:cNvSpPr txBox="1"/>
            <p:nvPr/>
          </p:nvSpPr>
          <p:spPr>
            <a:xfrm>
              <a:off x="665231" y="2162545"/>
              <a:ext cx="6051000" cy="5760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Innovative approach to discipline discrepancies </a:t>
              </a:r>
              <a:endParaRPr sz="1400" dirty="0">
                <a:solidFill>
                  <a:schemeClr val="dk1"/>
                </a:solidFill>
                <a:latin typeface="Calibri"/>
                <a:ea typeface="Calibri"/>
                <a:cs typeface="Calibri"/>
                <a:sym typeface="Calibri"/>
              </a:endParaRPr>
            </a:p>
          </p:txBody>
        </p:sp>
        <p:sp>
          <p:nvSpPr>
            <p:cNvPr id="430" name="Google Shape;430;g16682044f52_0_328"/>
            <p:cNvSpPr/>
            <p:nvPr/>
          </p:nvSpPr>
          <p:spPr>
            <a:xfrm>
              <a:off x="0" y="2882493"/>
              <a:ext cx="6716100" cy="5760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31" name="Google Shape;431;g16682044f52_0_328"/>
            <p:cNvSpPr/>
            <p:nvPr/>
          </p:nvSpPr>
          <p:spPr>
            <a:xfrm>
              <a:off x="174227" y="3012083"/>
              <a:ext cx="316800" cy="316800"/>
            </a:xfrm>
            <a:prstGeom prst="rect">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32" name="Google Shape;432;g16682044f52_0_328"/>
            <p:cNvSpPr/>
            <p:nvPr/>
          </p:nvSpPr>
          <p:spPr>
            <a:xfrm>
              <a:off x="665231" y="2882493"/>
              <a:ext cx="6051000" cy="5760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433" name="Google Shape;433;g16682044f52_0_328"/>
            <p:cNvSpPr txBox="1"/>
            <p:nvPr/>
          </p:nvSpPr>
          <p:spPr>
            <a:xfrm>
              <a:off x="665231" y="2882493"/>
              <a:ext cx="6051000" cy="5760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Increase in culturally competent teachers/administrators </a:t>
              </a:r>
              <a:endParaRPr sz="1400" dirty="0">
                <a:solidFill>
                  <a:schemeClr val="dk1"/>
                </a:solidFill>
                <a:latin typeface="Calibri"/>
                <a:ea typeface="Calibri"/>
                <a:cs typeface="Calibri"/>
                <a:sym typeface="Calibri"/>
              </a:endParaRPr>
            </a:p>
          </p:txBody>
        </p:sp>
      </p:grpSp>
      <p:sp>
        <p:nvSpPr>
          <p:cNvPr id="434" name="Google Shape;434;g16682044f52_0_328"/>
          <p:cNvSpPr/>
          <p:nvPr/>
        </p:nvSpPr>
        <p:spPr>
          <a:xfrm rot="10800000" flipH="1">
            <a:off x="0" y="4805029"/>
            <a:ext cx="9144000" cy="342900"/>
          </a:xfrm>
          <a:prstGeom prst="rect">
            <a:avLst/>
          </a:prstGeom>
          <a:gradFill>
            <a:gsLst>
              <a:gs pos="0">
                <a:schemeClr val="accent1"/>
              </a:gs>
              <a:gs pos="78000">
                <a:srgbClr val="000000"/>
              </a:gs>
              <a:gs pos="100000">
                <a:srgbClr val="000000"/>
              </a:gs>
            </a:gsLst>
            <a:lin ang="2399891"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435" name="Google Shape;435;g16682044f52_0_328"/>
          <p:cNvSpPr/>
          <p:nvPr/>
        </p:nvSpPr>
        <p:spPr>
          <a:xfrm flipH="1">
            <a:off x="2820133" y="4805033"/>
            <a:ext cx="6323866" cy="342900"/>
          </a:xfrm>
          <a:prstGeom prst="rect">
            <a:avLst/>
          </a:prstGeom>
          <a:gradFill>
            <a:gsLst>
              <a:gs pos="0">
                <a:srgbClr val="000000">
                  <a:alpha val="62745"/>
                </a:srgbClr>
              </a:gs>
              <a:gs pos="100000">
                <a:srgbClr val="2F5496"/>
              </a:gs>
            </a:gsLst>
            <a:lin ang="1380014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436" name="Google Shape;436;g16682044f52_0_328"/>
          <p:cNvSpPr txBox="1"/>
          <p:nvPr/>
        </p:nvSpPr>
        <p:spPr>
          <a:xfrm>
            <a:off x="3009808" y="965797"/>
            <a:ext cx="5715091" cy="954077"/>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en-US" sz="1150" dirty="0">
                <a:solidFill>
                  <a:schemeClr val="dk1"/>
                </a:solidFill>
                <a:latin typeface="Calibri"/>
                <a:ea typeface="Calibri"/>
                <a:cs typeface="Calibri"/>
                <a:sym typeface="Calibri"/>
              </a:rPr>
              <a:t>Providing consistent and equitable support for students and families of marginalized groups, coupled with enhanced professional learning opportunities and resources, has many benefits for the overall achievement of schools and their district. Studies have found that when schools and organizations have departments that focus on inclusivity, the overall culture and climate of the entire school is enhanced.</a:t>
            </a:r>
            <a:endParaRPr sz="1150" dirty="0"/>
          </a:p>
        </p:txBody>
      </p:sp>
      <p:pic>
        <p:nvPicPr>
          <p:cNvPr id="437" name="Google Shape;437;g16682044f52_0_328" descr="A group of people sitting in chairs&#10;&#10;Description automatically generated"/>
          <p:cNvPicPr preferRelativeResize="0"/>
          <p:nvPr/>
        </p:nvPicPr>
        <p:blipFill rotWithShape="1">
          <a:blip r:embed="rId9">
            <a:alphaModFix/>
          </a:blip>
          <a:srcRect/>
          <a:stretch/>
        </p:blipFill>
        <p:spPr>
          <a:xfrm>
            <a:off x="-10258" y="3195447"/>
            <a:ext cx="2820133" cy="2033778"/>
          </a:xfrm>
          <a:prstGeom prst="rect">
            <a:avLst/>
          </a:prstGeom>
          <a:noFill/>
          <a:ln>
            <a:noFill/>
          </a:ln>
        </p:spPr>
      </p:pic>
      <p:pic>
        <p:nvPicPr>
          <p:cNvPr id="438" name="Google Shape;438;g16682044f52_0_328" descr="A group of people wearing masks&#10;&#10;Description automatically generated"/>
          <p:cNvPicPr preferRelativeResize="0"/>
          <p:nvPr/>
        </p:nvPicPr>
        <p:blipFill rotWithShape="1">
          <a:blip r:embed="rId10">
            <a:alphaModFix/>
          </a:blip>
          <a:srcRect/>
          <a:stretch/>
        </p:blipFill>
        <p:spPr>
          <a:xfrm>
            <a:off x="-10258" y="-323849"/>
            <a:ext cx="2820118" cy="1947690"/>
          </a:xfrm>
          <a:prstGeom prst="rect">
            <a:avLst/>
          </a:prstGeom>
          <a:noFill/>
          <a:ln>
            <a:noFill/>
          </a:ln>
        </p:spPr>
      </p:pic>
      <p:sp>
        <p:nvSpPr>
          <p:cNvPr id="2" name="TextBox 1">
            <a:extLst>
              <a:ext uri="{FF2B5EF4-FFF2-40B4-BE49-F238E27FC236}">
                <a16:creationId xmlns:a16="http://schemas.microsoft.com/office/drawing/2014/main" id="{09E81A6E-636E-2237-D68B-062B81132AE4}"/>
              </a:ext>
            </a:extLst>
          </p:cNvPr>
          <p:cNvSpPr txBox="1"/>
          <p:nvPr/>
        </p:nvSpPr>
        <p:spPr>
          <a:xfrm>
            <a:off x="6781799" y="4762500"/>
            <a:ext cx="1724025" cy="215441"/>
          </a:xfrm>
          <a:prstGeom prst="rect">
            <a:avLst/>
          </a:prstGeom>
          <a:noFill/>
        </p:spPr>
        <p:txBody>
          <a:bodyPr wrap="square" rtlCol="0">
            <a:spAutoFit/>
          </a:bodyPr>
          <a:lstStyle/>
          <a:p>
            <a:pPr algn="r"/>
            <a:r>
              <a:rPr lang="en-US" sz="800" dirty="0">
                <a:solidFill>
                  <a:schemeClr val="bg1"/>
                </a:solidFill>
              </a:rPr>
              <a:t>© 2022 Milwaukee Public Schools</a:t>
            </a:r>
          </a:p>
        </p:txBody>
      </p:sp>
      <p:sp>
        <p:nvSpPr>
          <p:cNvPr id="3" name="TextBox 2">
            <a:extLst>
              <a:ext uri="{FF2B5EF4-FFF2-40B4-BE49-F238E27FC236}">
                <a16:creationId xmlns:a16="http://schemas.microsoft.com/office/drawing/2014/main" id="{3265F125-0A64-E3BD-EF7E-3D03597B0F2D}"/>
              </a:ext>
            </a:extLst>
          </p:cNvPr>
          <p:cNvSpPr txBox="1"/>
          <p:nvPr/>
        </p:nvSpPr>
        <p:spPr>
          <a:xfrm>
            <a:off x="8562975" y="4762500"/>
            <a:ext cx="209550" cy="215444"/>
          </a:xfrm>
          <a:prstGeom prst="rect">
            <a:avLst/>
          </a:prstGeom>
          <a:noFill/>
        </p:spPr>
        <p:txBody>
          <a:bodyPr wrap="square" rtlCol="0">
            <a:spAutoFit/>
          </a:bodyPr>
          <a:lstStyle/>
          <a:p>
            <a:r>
              <a:rPr lang="en-US" sz="800" dirty="0">
                <a:solidFill>
                  <a:schemeClr val="bg1"/>
                </a:solidFill>
              </a:rPr>
              <a:t>9</a:t>
            </a:r>
          </a:p>
        </p:txBody>
      </p:sp>
      <p:sp>
        <p:nvSpPr>
          <p:cNvPr id="4" name="TextBox 3">
            <a:extLst>
              <a:ext uri="{FF2B5EF4-FFF2-40B4-BE49-F238E27FC236}">
                <a16:creationId xmlns:a16="http://schemas.microsoft.com/office/drawing/2014/main" id="{BD2D42BC-458E-0517-69A4-519E89A72AE4}"/>
              </a:ext>
            </a:extLst>
          </p:cNvPr>
          <p:cNvSpPr txBox="1"/>
          <p:nvPr/>
        </p:nvSpPr>
        <p:spPr>
          <a:xfrm>
            <a:off x="8438811" y="4617765"/>
            <a:ext cx="137375" cy="369332"/>
          </a:xfrm>
          <a:prstGeom prst="rect">
            <a:avLst/>
          </a:prstGeom>
          <a:noFill/>
        </p:spPr>
        <p:txBody>
          <a:bodyPr wrap="square" rtlCol="0">
            <a:spAutoFit/>
          </a:bodyPr>
          <a:lstStyle/>
          <a:p>
            <a:pPr algn="ctr"/>
            <a:r>
              <a:rPr lang="en-US" sz="1800" dirty="0">
                <a:solidFill>
                  <a:srgbClr val="FFC000"/>
                </a:solidFill>
              </a:rPr>
              <a:t>.</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MPS Colors">
      <a:dk1>
        <a:srgbClr val="000000"/>
      </a:dk1>
      <a:lt1>
        <a:srgbClr val="FFFFFF"/>
      </a:lt1>
      <a:dk2>
        <a:srgbClr val="0072C6"/>
      </a:dk2>
      <a:lt2>
        <a:srgbClr val="FFFFFF"/>
      </a:lt2>
      <a:accent1>
        <a:srgbClr val="F4C43A"/>
      </a:accent1>
      <a:accent2>
        <a:srgbClr val="C41E3A"/>
      </a:accent2>
      <a:accent3>
        <a:srgbClr val="8DBF41"/>
      </a:accent3>
      <a:accent4>
        <a:srgbClr val="4A3C9B"/>
      </a:accent4>
      <a:accent5>
        <a:srgbClr val="125EB6"/>
      </a:accent5>
      <a:accent6>
        <a:srgbClr val="2B2B28"/>
      </a:accent6>
      <a:hlink>
        <a:srgbClr val="0000FF"/>
      </a:hlink>
      <a:folHlink>
        <a:srgbClr val="C41E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1493</Words>
  <Application>Microsoft Office PowerPoint</Application>
  <PresentationFormat>Custom</PresentationFormat>
  <Paragraphs>142</Paragraphs>
  <Slides>17</Slides>
  <Notes>17</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17</vt:i4>
      </vt:variant>
    </vt:vector>
  </HeadingPairs>
  <TitlesOfParts>
    <vt:vector size="25" baseType="lpstr">
      <vt:lpstr>Arial</vt:lpstr>
      <vt:lpstr>Helvetica Neue</vt:lpstr>
      <vt:lpstr>Calibri</vt:lpstr>
      <vt:lpstr>Office Theme</vt:lpstr>
      <vt:lpstr>1_Office Theme</vt:lpstr>
      <vt:lpstr>office theme</vt:lpstr>
      <vt:lpstr>office theme</vt:lpstr>
      <vt:lpstr>office theme</vt:lpstr>
      <vt:lpstr>PowerPoint Presentation</vt:lpstr>
      <vt:lpstr>PowerPoint Presentation</vt:lpstr>
      <vt:lpstr>Milwaukee Public Schools</vt:lpstr>
      <vt:lpstr>Overview </vt:lpstr>
      <vt:lpstr>BLMA Mission and Vision </vt:lpstr>
      <vt:lpstr>Gender and Identity Inclusion Mission and Vision </vt:lpstr>
      <vt:lpstr>Equity, Access, and Inclusion </vt:lpstr>
      <vt:lpstr>Levels of Support </vt:lpstr>
      <vt:lpstr>Top Benefits of Creating Equity-Based Departments </vt:lpstr>
      <vt:lpstr>Black and Latino Male Achievement Updates </vt:lpstr>
      <vt:lpstr>Girls of Color Updates </vt:lpstr>
      <vt:lpstr>LGBTQ+ Support/Inclusivity Updates </vt:lpstr>
      <vt:lpstr>Case Study: Manhood Development Course 2020–21 Survey Data</vt:lpstr>
      <vt:lpstr>Intersecting the Work </vt:lpstr>
      <vt:lpstr>Sustaining the Work</vt:lpstr>
      <vt:lpstr>Let's Stay in Touch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MQ</dc:creator>
  <cp:lastModifiedBy>Hayes, Juliette</cp:lastModifiedBy>
  <cp:revision>61</cp:revision>
  <dcterms:created xsi:type="dcterms:W3CDTF">2019-04-03T15:44:56Z</dcterms:created>
  <dcterms:modified xsi:type="dcterms:W3CDTF">2022-10-17T22:22:07Z</dcterms:modified>
</cp:coreProperties>
</file>